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71" r:id="rId10"/>
    <p:sldId id="266" r:id="rId11"/>
    <p:sldId id="267" r:id="rId12"/>
    <p:sldId id="270" r:id="rId13"/>
    <p:sldId id="269" r:id="rId14"/>
    <p:sldId id="272" r:id="rId15"/>
    <p:sldId id="268" r:id="rId16"/>
    <p:sldId id="273" r:id="rId17"/>
    <p:sldId id="257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01EFB-11D9-4FD6-ABAE-06988AC0C28A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9FC26-8CE5-405D-8355-AF9ADBEEB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798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9FC26-8CE5-405D-8355-AF9ADBEEB07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566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For </a:t>
            </a:r>
            <a:r>
              <a:rPr kumimoji="1" lang="en-US" altLang="ja-JP" dirty="0" err="1" smtClean="0"/>
              <a:t>exicted</a:t>
            </a:r>
            <a:r>
              <a:rPr kumimoji="1" lang="en-US" altLang="ja-JP" dirty="0" smtClean="0"/>
              <a:t> and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9FC26-8CE5-405D-8355-AF9ADBEEB07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251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For </a:t>
            </a:r>
            <a:r>
              <a:rPr kumimoji="1" lang="en-US" altLang="ja-JP" dirty="0" err="1" smtClean="0"/>
              <a:t>exicted</a:t>
            </a:r>
            <a:r>
              <a:rPr kumimoji="1" lang="en-US" altLang="ja-JP" dirty="0" smtClean="0"/>
              <a:t> and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9FC26-8CE5-405D-8355-AF9ADBEEB07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251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00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89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9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09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52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43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02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13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2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69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BE91F-269C-4CBD-9439-460DB212788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B4A04-7A24-45DD-BA67-517D7738B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05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404663"/>
            <a:ext cx="7772400" cy="5976665"/>
          </a:xfrm>
        </p:spPr>
        <p:txBody>
          <a:bodyPr>
            <a:normAutofit/>
          </a:bodyPr>
          <a:lstStyle/>
          <a:p>
            <a:r>
              <a:rPr kumimoji="1" lang="en-US" altLang="ja-JP" sz="3600" b="1" dirty="0" smtClean="0"/>
              <a:t>“A mechanism of long life emission of </a:t>
            </a:r>
            <a:r>
              <a:rPr lang="en-US" altLang="ja-JP" sz="3600" b="1" dirty="0" smtClean="0"/>
              <a:t>meteor p</a:t>
            </a:r>
            <a:r>
              <a:rPr kumimoji="1" lang="en-US" altLang="ja-JP" sz="3600" b="1" dirty="0" smtClean="0"/>
              <a:t>ersistent trails”</a:t>
            </a:r>
            <a:r>
              <a:rPr lang="en-US" altLang="ja-JP" sz="3600" b="1" dirty="0" smtClean="0"/>
              <a:t/>
            </a:r>
            <a:br>
              <a:rPr lang="en-US" altLang="ja-JP" sz="3600" b="1" dirty="0" smtClean="0"/>
            </a:b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kumimoji="1" lang="en-US" altLang="ja-JP" sz="3600" dirty="0" smtClean="0"/>
              <a:t> 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en-US" altLang="ja-JP" sz="2800" dirty="0" smtClean="0"/>
              <a:t>            </a:t>
            </a:r>
            <a:r>
              <a:rPr lang="en-US" altLang="ja-JP" sz="2400" dirty="0" err="1" smtClean="0"/>
              <a:t>Nagatoshi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Nogami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: IMO</a:t>
            </a:r>
            <a:br>
              <a:rPr lang="en-US" altLang="ja-JP" sz="2400" dirty="0" smtClean="0"/>
            </a:br>
            <a:r>
              <a:rPr lang="en-US" altLang="ja-JP" sz="2400" dirty="0" smtClean="0"/>
              <a:t>                                        </a:t>
            </a:r>
            <a:r>
              <a:rPr lang="en-US" altLang="ja-JP" sz="2400" dirty="0" err="1" smtClean="0"/>
              <a:t>Shinsuke</a:t>
            </a:r>
            <a:r>
              <a:rPr lang="en-US" altLang="ja-JP" sz="2400" dirty="0" smtClean="0"/>
              <a:t> Abe: Nihon </a:t>
            </a:r>
            <a:r>
              <a:rPr lang="en-US" altLang="ja-JP" sz="2400" dirty="0" err="1" smtClean="0"/>
              <a:t>univ.</a:t>
            </a:r>
            <a:r>
              <a:rPr lang="en-US" altLang="ja-JP" sz="2400" dirty="0" smtClean="0"/>
              <a:t>  Department       </a:t>
            </a:r>
            <a:br>
              <a:rPr lang="en-US" altLang="ja-JP" sz="2400" dirty="0" smtClean="0"/>
            </a:br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                                           of Aerospace Engineering</a:t>
            </a:r>
            <a:br>
              <a:rPr lang="en-US" altLang="ja-JP" sz="24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                                2024.21 Sep.  IMC </a:t>
            </a:r>
            <a:r>
              <a:rPr lang="en-US" altLang="ja-JP" sz="2800" dirty="0" err="1" smtClean="0"/>
              <a:t>Kutn</a:t>
            </a:r>
            <a:r>
              <a:rPr lang="en-US" altLang="ja-JP" sz="2800" dirty="0" err="1" smtClean="0">
                <a:latin typeface="ＭＳ Ｐゴシック"/>
                <a:ea typeface="ＭＳ Ｐゴシック"/>
              </a:rPr>
              <a:t>á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hora</a:t>
            </a:r>
            <a:r>
              <a:rPr lang="en-US" altLang="ja-JP" sz="2800" dirty="0" smtClean="0"/>
              <a:t> 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89907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648072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US" altLang="ja-JP" sz="3600" dirty="0" smtClean="0"/>
              <a:t>Luminescence and fluorescence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860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ja-JP" sz="2400" dirty="0" smtClean="0"/>
              <a:t>        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Heat</a:t>
            </a:r>
            <a:r>
              <a:rPr lang="en-US" altLang="ja-JP" sz="2400" dirty="0" smtClean="0"/>
              <a:t>                                                                  </a:t>
            </a:r>
            <a:r>
              <a:rPr lang="en-US" altLang="ja-JP" sz="2400" dirty="0" err="1" smtClean="0"/>
              <a:t>Heat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en-US" altLang="ja-JP" sz="2400" dirty="0" smtClean="0"/>
              <a:t>         </a:t>
            </a:r>
            <a:r>
              <a:rPr kumimoji="1" lang="en-US" altLang="ja-JP" sz="2400" dirty="0" err="1" smtClean="0"/>
              <a:t>Electomagnetic</a:t>
            </a:r>
            <a:r>
              <a:rPr kumimoji="1" lang="en-US" altLang="ja-JP" sz="2400" dirty="0" smtClean="0"/>
              <a:t> field                                      </a:t>
            </a:r>
            <a:r>
              <a:rPr kumimoji="1" lang="en-US" altLang="ja-JP" sz="2400" b="1" dirty="0" smtClean="0">
                <a:solidFill>
                  <a:srgbClr val="C00000"/>
                </a:solidFill>
              </a:rPr>
              <a:t>Photon</a:t>
            </a:r>
          </a:p>
          <a:p>
            <a:pPr marL="0" indent="0">
              <a:buNone/>
            </a:pPr>
            <a:r>
              <a:rPr lang="en-US" altLang="ja-JP" sz="2400" dirty="0" smtClean="0"/>
              <a:t>        Sound                                                                Electron /Ion</a:t>
            </a:r>
          </a:p>
          <a:p>
            <a:pPr marL="0" indent="0">
              <a:buNone/>
            </a:pPr>
            <a:r>
              <a:rPr kumimoji="1" lang="en-US" altLang="ja-JP" sz="2400" dirty="0" smtClean="0"/>
              <a:t>         Mechanical force                                            Chemical </a:t>
            </a:r>
            <a:r>
              <a:rPr kumimoji="1" lang="en-US" altLang="ja-JP" sz="2400" dirty="0" err="1" smtClean="0"/>
              <a:t>reacion</a:t>
            </a:r>
            <a:r>
              <a:rPr kumimoji="1" lang="en-US" altLang="ja-JP" sz="2400" dirty="0" smtClean="0"/>
              <a:t> </a:t>
            </a:r>
          </a:p>
          <a:p>
            <a:pPr marL="0" indent="0">
              <a:buNone/>
            </a:pPr>
            <a:r>
              <a:rPr lang="en-US" altLang="ja-JP" sz="2400" dirty="0" smtClean="0"/>
              <a:t>         Chemicals</a:t>
            </a:r>
            <a:r>
              <a:rPr kumimoji="1" lang="en-US" altLang="ja-JP" sz="2400" dirty="0" smtClean="0"/>
              <a:t>                                                         products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en-US" altLang="ja-JP" sz="2400" dirty="0" smtClean="0"/>
              <a:t>   An electron transfers from the ground state to the exited state by </a:t>
            </a:r>
            <a:r>
              <a:rPr lang="en-US" altLang="ja-JP" sz="2400" dirty="0" smtClean="0"/>
              <a:t>getting </a:t>
            </a:r>
            <a:r>
              <a:rPr kumimoji="1" lang="en-US" altLang="ja-JP" sz="2400" dirty="0" smtClean="0"/>
              <a:t>the energy from outside.    </a:t>
            </a:r>
          </a:p>
          <a:p>
            <a:pPr marL="0" indent="0">
              <a:buNone/>
            </a:pPr>
            <a:r>
              <a:rPr kumimoji="1" lang="en-US" altLang="ja-JP" sz="2400" dirty="0" smtClean="0"/>
              <a:t>The emission of a luminescence </a:t>
            </a:r>
            <a:r>
              <a:rPr lang="en-US" altLang="ja-JP" sz="2400" dirty="0" smtClean="0"/>
              <a:t>ph</a:t>
            </a:r>
            <a:r>
              <a:rPr kumimoji="1" lang="en-US" altLang="ja-JP" sz="2400" dirty="0" smtClean="0"/>
              <a:t>oton takes place when an exited electron returns to its ground state. </a:t>
            </a:r>
          </a:p>
          <a:p>
            <a:pPr marL="0" indent="0">
              <a:buNone/>
            </a:pPr>
            <a:r>
              <a:rPr lang="en-US" altLang="ja-JP" sz="2400" dirty="0" smtClean="0"/>
              <a:t>Photon is one of energy emission form of to the g-state  transition.  </a:t>
            </a:r>
          </a:p>
          <a:p>
            <a:pPr marL="0" indent="0">
              <a:buNone/>
            </a:pPr>
            <a:r>
              <a:rPr lang="en-US" altLang="ja-JP" sz="2400" b="1" dirty="0" smtClean="0">
                <a:solidFill>
                  <a:srgbClr val="FF0000"/>
                </a:solidFill>
              </a:rPr>
              <a:t>The h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eat of ablation can make electrons jump to exited states. 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283968" y="1988840"/>
            <a:ext cx="1368152" cy="1080120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dirty="0" smtClean="0">
                <a:solidFill>
                  <a:srgbClr val="C00000"/>
                </a:solidFill>
              </a:rPr>
              <a:t>Materials</a:t>
            </a:r>
            <a:endParaRPr kumimoji="1" lang="ja-JP" altLang="en-US" sz="2200" dirty="0">
              <a:solidFill>
                <a:srgbClr val="C00000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3635896" y="1628800"/>
            <a:ext cx="648072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3751961" y="2019660"/>
            <a:ext cx="512771" cy="1800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3445024" y="2468641"/>
            <a:ext cx="819708" cy="6025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3445024" y="2780928"/>
            <a:ext cx="819708" cy="1080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3445024" y="3068960"/>
            <a:ext cx="819708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5652120" y="1628800"/>
            <a:ext cx="576064" cy="39086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652120" y="2019661"/>
            <a:ext cx="576064" cy="34326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5668888" y="2514993"/>
            <a:ext cx="559296" cy="14877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5652120" y="2959652"/>
            <a:ext cx="576064" cy="707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372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kumimoji="1" lang="en-US" altLang="ja-JP" sz="3600" dirty="0" smtClean="0"/>
              <a:t>Condensed state and photon emission 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200" dirty="0" smtClean="0"/>
              <a:t>Energy transitions involved  in the production of a) fluorescence and  b) phosphorescence.  </a:t>
            </a:r>
            <a:r>
              <a:rPr lang="en-US" altLang="ja-JP" sz="2200" dirty="0"/>
              <a:t>a</a:t>
            </a:r>
            <a:r>
              <a:rPr kumimoji="1" lang="en-US" altLang="ja-JP" sz="2200" dirty="0" smtClean="0"/>
              <a:t>), b) for gas components. C.c. model for </a:t>
            </a:r>
            <a:r>
              <a:rPr kumimoji="1" lang="en-US" altLang="ja-JP" sz="2200" dirty="0" err="1" smtClean="0"/>
              <a:t>soloids</a:t>
            </a:r>
            <a:r>
              <a:rPr kumimoji="1" lang="en-US" altLang="ja-JP" sz="2200" dirty="0" smtClean="0"/>
              <a:t>.    </a:t>
            </a:r>
          </a:p>
          <a:p>
            <a:pPr marL="0" indent="0">
              <a:buNone/>
            </a:pPr>
            <a:r>
              <a:rPr lang="en-US" altLang="ja-JP" sz="2200" dirty="0" smtClean="0"/>
              <a:t>                           e</a:t>
            </a:r>
            <a:endParaRPr lang="en-US" altLang="ja-JP" sz="2200" dirty="0"/>
          </a:p>
          <a:p>
            <a:pPr marL="0" indent="0">
              <a:buNone/>
            </a:pPr>
            <a:r>
              <a:rPr kumimoji="1" lang="en-US" altLang="ja-JP" sz="2200" dirty="0" smtClean="0"/>
              <a:t>                                                   m                </a:t>
            </a:r>
          </a:p>
          <a:p>
            <a:pPr marL="0" indent="0">
              <a:buNone/>
            </a:pPr>
            <a:endParaRPr lang="en-US" altLang="ja-JP" sz="2200" dirty="0"/>
          </a:p>
          <a:p>
            <a:pPr marL="0" indent="0">
              <a:buNone/>
            </a:pPr>
            <a:r>
              <a:rPr kumimoji="1" lang="en-US" altLang="ja-JP" sz="2200" dirty="0" smtClean="0"/>
              <a:t>                           g                                        E</a:t>
            </a:r>
          </a:p>
          <a:p>
            <a:pPr marL="0" indent="0">
              <a:buNone/>
            </a:pPr>
            <a:r>
              <a:rPr lang="en-US" altLang="ja-JP" sz="2200" dirty="0" smtClean="0"/>
              <a:t>            a)                            b)                                 g          e</a:t>
            </a:r>
            <a:endParaRPr lang="en-US" altLang="ja-JP" sz="2200" dirty="0"/>
          </a:p>
          <a:p>
            <a:pPr marL="0" indent="0">
              <a:buNone/>
            </a:pPr>
            <a:r>
              <a:rPr kumimoji="1" lang="en-US" altLang="ja-JP" sz="2200" dirty="0" smtClean="0"/>
              <a:t>The electron energy with                                                   B         C</a:t>
            </a:r>
          </a:p>
          <a:p>
            <a:pPr marL="0" indent="0">
              <a:buNone/>
            </a:pPr>
            <a:r>
              <a:rPr kumimoji="1" lang="en-US" altLang="ja-JP" sz="2200" dirty="0" err="1" smtClean="0"/>
              <a:t>configurational</a:t>
            </a:r>
            <a:r>
              <a:rPr kumimoji="1" lang="en-US" altLang="ja-JP" sz="2200" dirty="0" smtClean="0"/>
              <a:t> </a:t>
            </a:r>
            <a:r>
              <a:rPr kumimoji="1" lang="en-US" altLang="ja-JP" sz="2200" dirty="0" err="1" smtClean="0"/>
              <a:t>coodinate</a:t>
            </a:r>
            <a:r>
              <a:rPr kumimoji="1" lang="en-US" altLang="ja-JP" sz="2200" dirty="0" smtClean="0"/>
              <a:t> for exited</a:t>
            </a:r>
          </a:p>
          <a:p>
            <a:pPr marL="0" indent="0">
              <a:buNone/>
            </a:pPr>
            <a:r>
              <a:rPr kumimoji="1" lang="en-US" altLang="ja-JP" sz="2200" dirty="0" smtClean="0"/>
              <a:t> and ground states in a insulator.</a:t>
            </a:r>
          </a:p>
          <a:p>
            <a:pPr marL="0" indent="0">
              <a:buNone/>
            </a:pPr>
            <a:r>
              <a:rPr lang="en-US" altLang="ja-JP" sz="2200" dirty="0" smtClean="0"/>
              <a:t>                                                                                                                D</a:t>
            </a:r>
            <a:endParaRPr lang="en-US" altLang="ja-JP" sz="2200" dirty="0"/>
          </a:p>
          <a:p>
            <a:pPr marL="0" indent="0">
              <a:buNone/>
            </a:pPr>
            <a:r>
              <a:rPr kumimoji="1" lang="en-US" altLang="ja-JP" sz="2200" dirty="0" smtClean="0"/>
              <a:t>                                                                    0                         A</a:t>
            </a:r>
          </a:p>
          <a:p>
            <a:pPr marL="0" indent="0">
              <a:buNone/>
            </a:pPr>
            <a:r>
              <a:rPr kumimoji="1" lang="en-US" altLang="ja-JP" sz="2200" dirty="0" smtClean="0"/>
              <a:t>                                                                            </a:t>
            </a:r>
            <a:r>
              <a:rPr kumimoji="1" lang="en-US" altLang="ja-JP" sz="2200" dirty="0" err="1" smtClean="0"/>
              <a:t>configurational</a:t>
            </a:r>
            <a:r>
              <a:rPr kumimoji="1" lang="en-US" altLang="ja-JP" sz="2200" dirty="0" smtClean="0"/>
              <a:t> coordinate  </a:t>
            </a:r>
          </a:p>
          <a:p>
            <a:pPr marL="0" indent="0">
              <a:buNone/>
            </a:pPr>
            <a:endParaRPr kumimoji="1" lang="ja-JP" altLang="en-US" sz="22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971600" y="2132856"/>
            <a:ext cx="129614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724944" y="2132856"/>
            <a:ext cx="155902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724944" y="3416093"/>
            <a:ext cx="155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3120988" y="2608353"/>
            <a:ext cx="766936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971600" y="3429000"/>
            <a:ext cx="12961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1907704" y="2132856"/>
            <a:ext cx="0" cy="129614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1331640" y="2132856"/>
            <a:ext cx="0" cy="12961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4139952" y="2119949"/>
            <a:ext cx="0" cy="129614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2959460" y="2132856"/>
            <a:ext cx="0" cy="12832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3347864" y="2133641"/>
            <a:ext cx="0" cy="4747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3707904" y="2151153"/>
            <a:ext cx="0" cy="4572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円弧 57"/>
          <p:cNvSpPr/>
          <p:nvPr/>
        </p:nvSpPr>
        <p:spPr>
          <a:xfrm rot="10800000">
            <a:off x="5868144" y="2119949"/>
            <a:ext cx="2160240" cy="3584746"/>
          </a:xfrm>
          <a:prstGeom prst="arc">
            <a:avLst>
              <a:gd name="adj1" fmla="val 10915189"/>
              <a:gd name="adj2" fmla="val 215070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弧 58"/>
          <p:cNvSpPr/>
          <p:nvPr/>
        </p:nvSpPr>
        <p:spPr>
          <a:xfrm rot="10800000">
            <a:off x="6444208" y="3284984"/>
            <a:ext cx="2160240" cy="1034760"/>
          </a:xfrm>
          <a:prstGeom prst="arc">
            <a:avLst>
              <a:gd name="adj1" fmla="val 10915189"/>
              <a:gd name="adj2" fmla="val 215070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矢印コネクタ 59"/>
          <p:cNvCxnSpPr/>
          <p:nvPr/>
        </p:nvCxnSpPr>
        <p:spPr>
          <a:xfrm flipV="1">
            <a:off x="6944390" y="4255124"/>
            <a:ext cx="3873" cy="14495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7524328" y="4319744"/>
            <a:ext cx="0" cy="123152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V="1">
            <a:off x="5220072" y="3284984"/>
            <a:ext cx="0" cy="25922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5254138" y="5877272"/>
            <a:ext cx="33843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603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FFFF00"/>
          </a:solidFill>
          <a:ln>
            <a:solidFill>
              <a:srgbClr val="4A7EBB"/>
            </a:solidFill>
          </a:ln>
        </p:spPr>
        <p:txBody>
          <a:bodyPr>
            <a:normAutofit/>
          </a:bodyPr>
          <a:lstStyle/>
          <a:p>
            <a:r>
              <a:rPr kumimoji="1" lang="en-US" altLang="ja-JP" sz="3000" dirty="0" smtClean="0"/>
              <a:t>Light emission from atoms or </a:t>
            </a:r>
            <a:r>
              <a:rPr kumimoji="1" lang="en-US" altLang="ja-JP" sz="3000" dirty="0" err="1" smtClean="0"/>
              <a:t>molucules</a:t>
            </a:r>
            <a:r>
              <a:rPr kumimoji="1" lang="en-US" altLang="ja-JP" sz="3000" dirty="0" smtClean="0"/>
              <a:t> and solids</a:t>
            </a:r>
            <a:endParaRPr kumimoji="1" lang="ja-JP" altLang="en-US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kumimoji="1" lang="en-US" altLang="ja-JP" u="sng" dirty="0" smtClean="0"/>
              <a:t>By atoms or molecules</a:t>
            </a:r>
            <a:r>
              <a:rPr kumimoji="1" lang="en-US" altLang="ja-JP" dirty="0" smtClean="0"/>
              <a:t> </a:t>
            </a:r>
          </a:p>
          <a:p>
            <a:pPr marL="0" indent="0">
              <a:buNone/>
            </a:pPr>
            <a:r>
              <a:rPr lang="en-US" altLang="ja-JP" dirty="0" smtClean="0"/>
              <a:t>   </a:t>
            </a:r>
            <a:r>
              <a:rPr lang="en-US" altLang="ja-JP" sz="2800" dirty="0" smtClean="0"/>
              <a:t>Electron transition between different orbital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potentials </a:t>
            </a:r>
            <a:r>
              <a:rPr lang="en-US" altLang="ja-JP" sz="2800" dirty="0" smtClean="0">
                <a:solidFill>
                  <a:schemeClr val="accent5">
                    <a:lumMod val="50000"/>
                  </a:schemeClr>
                </a:solidFill>
              </a:rPr>
              <a:t>in a atom/molecule</a:t>
            </a:r>
            <a:r>
              <a:rPr lang="en-US" altLang="ja-JP" sz="2800" dirty="0" smtClean="0"/>
              <a:t>.</a:t>
            </a:r>
          </a:p>
          <a:p>
            <a:pPr marL="0" indent="0">
              <a:buNone/>
            </a:pPr>
            <a:r>
              <a:rPr kumimoji="1" lang="en-US" altLang="ja-JP" dirty="0" smtClean="0"/>
              <a:t>    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kumimoji="1" lang="en-US" altLang="ja-JP" dirty="0" smtClean="0"/>
              <a:t>By solids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   </a:t>
            </a:r>
            <a:r>
              <a:rPr kumimoji="1" lang="en-US" altLang="ja-JP" sz="2800" dirty="0" smtClean="0"/>
              <a:t>Charge unbalanced electron </a:t>
            </a:r>
            <a:r>
              <a:rPr lang="en-US" altLang="ja-JP" sz="2800" dirty="0" smtClean="0"/>
              <a:t>transition between  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energy potentials  of regular and </a:t>
            </a:r>
            <a:r>
              <a:rPr kumimoji="1" lang="en-US" altLang="ja-JP" sz="2800" dirty="0" smtClean="0"/>
              <a:t>defect crystal </a:t>
            </a:r>
            <a:r>
              <a:rPr kumimoji="1" lang="en-US" altLang="ja-JP" sz="2800" dirty="0" err="1" smtClean="0"/>
              <a:t>latice</a:t>
            </a:r>
            <a:r>
              <a:rPr lang="en-US" altLang="ja-JP" sz="2800" dirty="0"/>
              <a:t>.</a:t>
            </a:r>
            <a:r>
              <a:rPr kumimoji="1" lang="en-US" altLang="ja-JP" sz="2800" dirty="0" smtClean="0"/>
              <a:t>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41052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648072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US" altLang="ja-JP" sz="3200" dirty="0" err="1" smtClean="0"/>
              <a:t>Thermoluminescence</a:t>
            </a:r>
            <a:r>
              <a:rPr lang="en-US" altLang="ja-JP" sz="3200" dirty="0" smtClean="0"/>
              <a:t> of meteoroid grains 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860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2400" dirty="0" smtClean="0"/>
              <a:t>                                                                         </a:t>
            </a:r>
          </a:p>
          <a:p>
            <a:pPr marL="0" indent="0">
              <a:buNone/>
            </a:pPr>
            <a:r>
              <a:rPr kumimoji="1" lang="en-US" altLang="ja-JP" sz="2400" dirty="0" smtClean="0"/>
              <a:t>                                                                                          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Photon 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/>
              <a:t>         </a:t>
            </a:r>
            <a:r>
              <a:rPr lang="en-US" altLang="ja-JP" sz="3500" dirty="0" smtClean="0">
                <a:solidFill>
                  <a:srgbClr val="FF0000"/>
                </a:solidFill>
              </a:rPr>
              <a:t>Heat                                                </a:t>
            </a:r>
            <a:r>
              <a:rPr lang="en-US" altLang="ja-JP" sz="2400" dirty="0" smtClean="0">
                <a:solidFill>
                  <a:srgbClr val="FF0000"/>
                </a:solidFill>
              </a:rPr>
              <a:t>Photon</a:t>
            </a:r>
            <a:r>
              <a:rPr lang="en-US" altLang="ja-JP" sz="3500" dirty="0" smtClean="0">
                <a:solidFill>
                  <a:srgbClr val="FF0000"/>
                </a:solidFill>
              </a:rPr>
              <a:t> </a:t>
            </a:r>
            <a:r>
              <a:rPr lang="en-US" altLang="ja-JP" sz="3500" dirty="0" smtClean="0"/>
              <a:t>  </a:t>
            </a:r>
            <a:r>
              <a:rPr lang="en-US" altLang="ja-JP" sz="2400" dirty="0" smtClean="0"/>
              <a:t>                                                           </a:t>
            </a:r>
          </a:p>
          <a:p>
            <a:pPr marL="0" indent="0">
              <a:buNone/>
            </a:pPr>
            <a:r>
              <a:rPr kumimoji="1" lang="en-US" altLang="ja-JP" sz="2400" dirty="0" smtClean="0"/>
              <a:t> </a:t>
            </a:r>
          </a:p>
          <a:p>
            <a:pPr marL="0" indent="0">
              <a:buNone/>
            </a:pPr>
            <a:r>
              <a:rPr kumimoji="1" lang="en-US" altLang="ja-JP" sz="2400" dirty="0" smtClean="0"/>
              <a:t>                                                    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The heat of ablation can make electrons jump to exited states. </a:t>
            </a:r>
            <a:endParaRPr lang="ja-JP" alt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/>
              <a:t>Exited electron searches a hole, positive charged, to neutralize </a:t>
            </a:r>
          </a:p>
          <a:p>
            <a:pPr marL="0" indent="0">
              <a:buNone/>
            </a:pPr>
            <a:r>
              <a:rPr lang="en-US" altLang="ja-JP" sz="2400" dirty="0"/>
              <a:t>a</a:t>
            </a:r>
            <a:r>
              <a:rPr kumimoji="1" lang="en-US" altLang="ja-JP" sz="2400" dirty="0" smtClean="0"/>
              <a:t>nd take place the ground state.   </a:t>
            </a:r>
          </a:p>
          <a:p>
            <a:pPr marL="0" indent="0">
              <a:buNone/>
            </a:pPr>
            <a:r>
              <a:rPr lang="ja-JP" altLang="en-US" sz="2400" dirty="0" smtClean="0"/>
              <a:t>　⇒   </a:t>
            </a:r>
            <a:r>
              <a:rPr lang="en-US" altLang="ja-JP" sz="2400" dirty="0" smtClean="0"/>
              <a:t>Meteoroid grains are considered </a:t>
            </a:r>
            <a:r>
              <a:rPr lang="en-US" altLang="ja-JP" sz="2400" b="1" u="sng" dirty="0" smtClean="0"/>
              <a:t>originally contain defects 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in their crystal structure.</a:t>
            </a:r>
          </a:p>
          <a:p>
            <a:pPr marL="0" indent="0">
              <a:buNone/>
            </a:pPr>
            <a:r>
              <a:rPr lang="en-US" altLang="ja-JP" sz="2400" dirty="0" smtClean="0"/>
              <a:t>           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What kind of defects?  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283968" y="1988840"/>
            <a:ext cx="1368152" cy="792088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200" dirty="0" smtClean="0">
                <a:solidFill>
                  <a:srgbClr val="C00000"/>
                </a:solidFill>
              </a:rPr>
              <a:t>grain</a:t>
            </a:r>
            <a:endParaRPr kumimoji="1" lang="ja-JP" altLang="en-US" sz="2200" dirty="0">
              <a:solidFill>
                <a:srgbClr val="C00000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2361691" y="1998777"/>
            <a:ext cx="1646655" cy="1800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2361691" y="2397282"/>
            <a:ext cx="1646655" cy="301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2365310" y="2663764"/>
            <a:ext cx="1643036" cy="1951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5652120" y="1899343"/>
            <a:ext cx="936104" cy="1954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676292" y="2427411"/>
            <a:ext cx="936104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5652120" y="2663764"/>
            <a:ext cx="936104" cy="3331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815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kumimoji="1" lang="en-US" altLang="ja-JP" sz="3600" dirty="0" err="1" smtClean="0"/>
              <a:t>Configurational</a:t>
            </a:r>
            <a:r>
              <a:rPr kumimoji="1" lang="en-US" altLang="ja-JP" sz="3600" dirty="0" smtClean="0"/>
              <a:t> </a:t>
            </a:r>
            <a:r>
              <a:rPr kumimoji="1" lang="en-US" altLang="ja-JP" sz="3600" dirty="0" err="1" smtClean="0"/>
              <a:t>coodination</a:t>
            </a:r>
            <a:r>
              <a:rPr kumimoji="1" lang="en-US" altLang="ja-JP" sz="3600" dirty="0" smtClean="0"/>
              <a:t> model 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124744"/>
                <a:ext cx="8229600" cy="5616624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kumimoji="1" lang="en-US" altLang="ja-JP" sz="2200" dirty="0" smtClean="0"/>
                  <a:t>Energy transitions of in a (insulator) crystal with defect. Excess (charge) isolated electron is trapped defect site in the crystal lattice and interaction between it and crystal lattice </a:t>
                </a:r>
                <a:r>
                  <a:rPr lang="en-US" altLang="ja-JP" sz="2200" dirty="0"/>
                  <a:t>t</a:t>
                </a:r>
                <a:r>
                  <a:rPr kumimoji="1" lang="en-US" altLang="ja-JP" sz="2200" dirty="0" smtClean="0"/>
                  <a:t>akes emission.     </a:t>
                </a:r>
              </a:p>
              <a:p>
                <a:pPr marL="0" indent="0">
                  <a:buNone/>
                </a:pPr>
                <a:r>
                  <a:rPr lang="en-US" altLang="ja-JP" sz="2200" dirty="0" smtClean="0"/>
                  <a:t>                                                       E</a:t>
                </a:r>
                <a:endParaRPr lang="en-US" altLang="ja-JP" sz="2200" dirty="0"/>
              </a:p>
              <a:p>
                <a:pPr marL="0" indent="0">
                  <a:buNone/>
                </a:pPr>
                <a:r>
                  <a:rPr kumimoji="1" lang="en-US" altLang="ja-JP" sz="2200" dirty="0" smtClean="0"/>
                  <a:t>                                                                                     Exited state</a:t>
                </a:r>
              </a:p>
              <a:p>
                <a:pPr marL="0" indent="0">
                  <a:buNone/>
                </a:pPr>
                <a:endParaRPr lang="en-US" altLang="ja-JP" sz="2200" dirty="0" smtClean="0"/>
              </a:p>
              <a:p>
                <a:pPr marL="0" indent="0">
                  <a:buNone/>
                </a:pPr>
                <a:endParaRPr lang="en-US" altLang="ja-JP" sz="2200" dirty="0" smtClean="0"/>
              </a:p>
              <a:p>
                <a:pPr marL="0" indent="0">
                  <a:buNone/>
                </a:pPr>
                <a:r>
                  <a:rPr lang="ja-JP" altLang="en-US" sz="2200" dirty="0" smtClean="0"/>
                  <a:t>　　　　　　　　　　　　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20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ja-JP" sz="2200" i="1">
                            <a:latin typeface="Cambria Math"/>
                          </a:rPr>
                          <m:t>C</m:t>
                        </m:r>
                        <m:r>
                          <a:rPr lang="en-US" altLang="ja-JP" sz="2200" i="1">
                            <a:latin typeface="Cambria Math"/>
                          </a:rPr>
                          <m:t>∗</m:t>
                        </m:r>
                      </m:e>
                      <m:sup>
                        <m:r>
                          <a:rPr lang="en-US" altLang="ja-JP" sz="220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sz="2200" dirty="0" smtClean="0"/>
                  <a:t>/2γ</a:t>
                </a:r>
                <a:endParaRPr lang="en-US" altLang="ja-JP" sz="2200" dirty="0"/>
              </a:p>
              <a:p>
                <a:pPr marL="0" indent="0">
                  <a:buNone/>
                </a:pPr>
                <a:r>
                  <a:rPr lang="en-US" altLang="ja-JP" sz="2200" dirty="0"/>
                  <a:t> </a:t>
                </a:r>
                <a:r>
                  <a:rPr lang="en-US" altLang="ja-JP" sz="2200" dirty="0" smtClean="0"/>
                  <a:t>       </a:t>
                </a:r>
                <a:r>
                  <a:rPr kumimoji="1" lang="en-US" altLang="ja-JP" sz="2200" dirty="0" smtClean="0"/>
                  <a:t>                                                                  </a:t>
                </a:r>
                <a:r>
                  <a:rPr kumimoji="1" lang="ja-JP" altLang="en-US" sz="2200" dirty="0" smtClean="0"/>
                  <a:t>　　　　　　　　　</a:t>
                </a:r>
                <a:r>
                  <a:rPr kumimoji="1" lang="en-US" altLang="ja-JP" sz="2200" dirty="0" smtClean="0"/>
                  <a:t>C*: deformation potential</a:t>
                </a:r>
                <a:r>
                  <a:rPr kumimoji="1" lang="ja-JP" altLang="en-US" sz="2200" dirty="0" smtClean="0"/>
                  <a:t>　</a:t>
                </a:r>
                <a:endParaRPr lang="en-US" altLang="ja-JP" sz="2200" dirty="0"/>
              </a:p>
              <a:p>
                <a:pPr marL="0" indent="0">
                  <a:buNone/>
                </a:pPr>
                <a:r>
                  <a:rPr lang="en-US" altLang="ja-JP" sz="2200" dirty="0" smtClean="0"/>
                  <a:t>                           </a:t>
                </a:r>
                <a:r>
                  <a:rPr lang="ja-JP" altLang="en-US" sz="2200" dirty="0" smtClean="0"/>
                  <a:t>　　　　　　　　　                                                      </a:t>
                </a:r>
                <a:r>
                  <a:rPr lang="en-US" altLang="ja-JP" sz="2200" dirty="0" smtClean="0"/>
                  <a:t>constant</a:t>
                </a:r>
              </a:p>
              <a:p>
                <a:pPr marL="0" indent="0">
                  <a:buNone/>
                </a:pPr>
                <a:r>
                  <a:rPr lang="ja-JP" altLang="en-US" sz="2200" dirty="0" smtClean="0"/>
                  <a:t>                                                                                                     </a:t>
                </a:r>
                <a:r>
                  <a:rPr lang="en-US" altLang="ja-JP" sz="2200" dirty="0" smtClean="0"/>
                  <a:t>γ : bulk modulus </a:t>
                </a:r>
                <a:r>
                  <a:rPr lang="ja-JP" altLang="en-US" sz="2200" dirty="0" smtClean="0"/>
                  <a:t>　</a:t>
                </a:r>
                <a:endParaRPr lang="en-US" altLang="ja-JP" sz="2200" dirty="0" smtClean="0"/>
              </a:p>
              <a:p>
                <a:pPr marL="0" indent="0">
                  <a:buNone/>
                </a:pPr>
                <a:r>
                  <a:rPr lang="ja-JP" altLang="en-US" sz="2200" dirty="0" smtClean="0"/>
                  <a:t>　　</a:t>
                </a:r>
                <a:endParaRPr lang="en-US" altLang="ja-JP" sz="2200" dirty="0"/>
              </a:p>
              <a:p>
                <a:pPr marL="0" indent="0">
                  <a:buNone/>
                </a:pPr>
                <a:r>
                  <a:rPr kumimoji="1" lang="en-US" altLang="ja-JP" sz="2200" dirty="0" smtClean="0"/>
                  <a:t>     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n-US" altLang="ja-JP" sz="2200" dirty="0" smtClean="0"/>
                  <a:t>                     E</a:t>
                </a:r>
                <a:r>
                  <a:rPr lang="en-US" altLang="ja-JP" sz="1400" dirty="0" smtClean="0"/>
                  <a:t>0</a:t>
                </a:r>
                <a:r>
                  <a:rPr lang="en-US" altLang="ja-JP" sz="2400" dirty="0" smtClean="0"/>
                  <a:t>*</a:t>
                </a:r>
                <a:r>
                  <a:rPr lang="en-US" altLang="ja-JP" sz="2200" dirty="0" smtClean="0"/>
                  <a:t>                                                     </a:t>
                </a:r>
                <a:endParaRPr lang="en-US" altLang="ja-JP" sz="2200" dirty="0"/>
              </a:p>
              <a:p>
                <a:pPr marL="0" indent="0">
                  <a:buNone/>
                </a:pPr>
                <a:r>
                  <a:rPr kumimoji="1" lang="en-US" altLang="ja-JP" sz="2200" dirty="0" smtClean="0"/>
                  <a:t>                                                                            Ground state                 </a:t>
                </a:r>
              </a:p>
              <a:p>
                <a:pPr marL="0" indent="0">
                  <a:buNone/>
                </a:pPr>
                <a:r>
                  <a:rPr kumimoji="1" lang="en-US" altLang="ja-JP" sz="2200" dirty="0" smtClean="0"/>
                  <a:t>                                                                            </a:t>
                </a:r>
              </a:p>
              <a:p>
                <a:pPr marL="0" indent="0">
                  <a:buNone/>
                </a:pPr>
                <a:endParaRPr lang="en-US" altLang="ja-JP" sz="2200" dirty="0" smtClean="0"/>
              </a:p>
              <a:p>
                <a:pPr marL="0" indent="0">
                  <a:buNone/>
                </a:pPr>
                <a:r>
                  <a:rPr lang="en-US" altLang="ja-JP" sz="2200" dirty="0" smtClean="0"/>
                  <a:t>                                                                 0         C*/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2200" i="1" smtClean="0">
                            <a:latin typeface="Cambria Math"/>
                            <a:ea typeface="ＭＳ Ｐゴシック"/>
                          </a:rPr>
                        </m:ctrlPr>
                      </m:radPr>
                      <m:deg/>
                      <m:e>
                        <m:r>
                          <a:rPr lang="en-US" altLang="ja-JP" sz="2200" b="0" i="1" smtClean="0">
                            <a:latin typeface="Cambria Math"/>
                            <a:ea typeface="ＭＳ Ｐゴシック"/>
                          </a:rPr>
                          <m:t>𝛾</m:t>
                        </m:r>
                      </m:e>
                    </m:rad>
                  </m:oMath>
                </a14:m>
                <a:r>
                  <a:rPr lang="en-US" altLang="ja-JP" sz="2200" dirty="0" smtClean="0"/>
                  <a:t>       </a:t>
                </a:r>
              </a:p>
              <a:p>
                <a:pPr marL="0" indent="0">
                  <a:buNone/>
                </a:pPr>
                <a:r>
                  <a:rPr kumimoji="1" lang="en-US" altLang="ja-JP" sz="2200" dirty="0"/>
                  <a:t> </a:t>
                </a:r>
                <a:r>
                  <a:rPr kumimoji="1" lang="en-US" altLang="ja-JP" sz="2200" dirty="0" smtClean="0"/>
                  <a:t>                                                                            </a:t>
                </a:r>
                <a:r>
                  <a:rPr kumimoji="1" lang="en-US" altLang="ja-JP" sz="2200" dirty="0" err="1" smtClean="0"/>
                  <a:t>configurational</a:t>
                </a:r>
                <a:r>
                  <a:rPr kumimoji="1" lang="en-US" altLang="ja-JP" sz="2200" dirty="0" smtClean="0"/>
                  <a:t> coordinate  </a:t>
                </a:r>
              </a:p>
              <a:p>
                <a:pPr marL="0" indent="0">
                  <a:buNone/>
                </a:pPr>
                <a:endParaRPr kumimoji="1" lang="ja-JP" altLang="en-US" sz="22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124744"/>
                <a:ext cx="8229600" cy="5616624"/>
              </a:xfrm>
              <a:blipFill rotWithShape="1">
                <a:blip r:embed="rId3"/>
                <a:stretch>
                  <a:fillRect l="-741" t="-1412" r="-3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コネクタ 4"/>
          <p:cNvCxnSpPr/>
          <p:nvPr/>
        </p:nvCxnSpPr>
        <p:spPr>
          <a:xfrm flipV="1">
            <a:off x="4991869" y="3725256"/>
            <a:ext cx="0" cy="212252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2339752" y="3461971"/>
            <a:ext cx="0" cy="2385805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円弧 57"/>
          <p:cNvSpPr/>
          <p:nvPr/>
        </p:nvSpPr>
        <p:spPr>
          <a:xfrm rot="10800000">
            <a:off x="2771799" y="2500386"/>
            <a:ext cx="3024335" cy="3347390"/>
          </a:xfrm>
          <a:prstGeom prst="arc">
            <a:avLst>
              <a:gd name="adj1" fmla="val 10915189"/>
              <a:gd name="adj2" fmla="val 21507072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弧 58"/>
          <p:cNvSpPr/>
          <p:nvPr/>
        </p:nvSpPr>
        <p:spPr>
          <a:xfrm rot="10800000">
            <a:off x="3898853" y="1760652"/>
            <a:ext cx="2160240" cy="1983027"/>
          </a:xfrm>
          <a:prstGeom prst="arc">
            <a:avLst>
              <a:gd name="adj1" fmla="val 10915189"/>
              <a:gd name="adj2" fmla="val 2150707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コネクタ 65"/>
          <p:cNvCxnSpPr/>
          <p:nvPr/>
        </p:nvCxnSpPr>
        <p:spPr>
          <a:xfrm flipV="1">
            <a:off x="4233640" y="2616178"/>
            <a:ext cx="0" cy="326109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1907704" y="5847776"/>
            <a:ext cx="5535224" cy="147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2339752" y="3461971"/>
            <a:ext cx="1944214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203848" y="3759491"/>
            <a:ext cx="1788021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V="1">
            <a:off x="3212068" y="3461971"/>
            <a:ext cx="0" cy="29752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008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36104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Defects and </a:t>
            </a:r>
            <a:r>
              <a:rPr kumimoji="1" lang="en-US" altLang="ja-JP" sz="3600" dirty="0" err="1" smtClean="0"/>
              <a:t>thermoluminescence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400" dirty="0" smtClean="0"/>
              <a:t>      Dangling (non bridging) oxygen bonds formed by introduction of impurities like alkali ion M+ into the SiO2 lattice, the Al-alkali center.             : O           : Si             : Si4+             : M+          :Al</a:t>
            </a:r>
            <a:endParaRPr kumimoji="1" lang="ja-JP" altLang="en-US" sz="2400" dirty="0"/>
          </a:p>
        </p:txBody>
      </p:sp>
      <p:sp>
        <p:nvSpPr>
          <p:cNvPr id="4" name="円/楕円 3"/>
          <p:cNvSpPr/>
          <p:nvPr/>
        </p:nvSpPr>
        <p:spPr>
          <a:xfrm>
            <a:off x="1709097" y="3597699"/>
            <a:ext cx="432048" cy="471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rgbClr val="C00000"/>
                </a:solidFill>
              </a:rPr>
              <a:t>O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035057" y="437274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1700064" y="513144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455545" y="437274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5880311" y="3564273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6573972" y="440060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5211170" y="4420529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150237" y="5182280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 rot="21104448">
            <a:off x="5858435" y="5211193"/>
            <a:ext cx="432048" cy="408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3150237" y="3612923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970617" y="438068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7288631" y="3636667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3258249" y="4528541"/>
            <a:ext cx="216024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8047301" y="437526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7273776" y="5178850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1817109" y="4500377"/>
            <a:ext cx="216024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円/楕円 19"/>
          <p:cNvSpPr/>
          <p:nvPr/>
        </p:nvSpPr>
        <p:spPr>
          <a:xfrm>
            <a:off x="7411498" y="4506832"/>
            <a:ext cx="216024" cy="216024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 flipH="1">
            <a:off x="5943588" y="4508384"/>
            <a:ext cx="261742" cy="19802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6283900" y="4118529"/>
            <a:ext cx="387660" cy="33242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2728037" y="3991053"/>
            <a:ext cx="319112" cy="32190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コネクタ 24"/>
          <p:cNvCxnSpPr>
            <a:endCxn id="19" idx="2"/>
          </p:cNvCxnSpPr>
          <p:nvPr/>
        </p:nvCxnSpPr>
        <p:spPr>
          <a:xfrm>
            <a:off x="1467105" y="4588767"/>
            <a:ext cx="350004" cy="19622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endCxn id="7" idx="2"/>
          </p:cNvCxnSpPr>
          <p:nvPr/>
        </p:nvCxnSpPr>
        <p:spPr>
          <a:xfrm flipV="1">
            <a:off x="2044964" y="4588766"/>
            <a:ext cx="410581" cy="19623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910809" y="3996321"/>
            <a:ext cx="0" cy="504056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1934154" y="4704720"/>
            <a:ext cx="0" cy="550976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13" idx="4"/>
          </p:cNvCxnSpPr>
          <p:nvPr/>
        </p:nvCxnSpPr>
        <p:spPr>
          <a:xfrm>
            <a:off x="3366261" y="4044971"/>
            <a:ext cx="0" cy="443725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endCxn id="20" idx="0"/>
          </p:cNvCxnSpPr>
          <p:nvPr/>
        </p:nvCxnSpPr>
        <p:spPr>
          <a:xfrm>
            <a:off x="7489800" y="3962795"/>
            <a:ext cx="29710" cy="544037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074459" y="4687352"/>
            <a:ext cx="0" cy="617336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6060138" y="3928120"/>
            <a:ext cx="0" cy="595162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643218" y="4604223"/>
            <a:ext cx="316137" cy="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endCxn id="11" idx="0"/>
          </p:cNvCxnSpPr>
          <p:nvPr/>
        </p:nvCxnSpPr>
        <p:spPr>
          <a:xfrm>
            <a:off x="3366261" y="4726563"/>
            <a:ext cx="0" cy="455717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16" idx="6"/>
            <a:endCxn id="14" idx="2"/>
          </p:cNvCxnSpPr>
          <p:nvPr/>
        </p:nvCxnSpPr>
        <p:spPr>
          <a:xfrm flipV="1">
            <a:off x="3474273" y="4596708"/>
            <a:ext cx="496344" cy="39845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endCxn id="17" idx="2"/>
          </p:cNvCxnSpPr>
          <p:nvPr/>
        </p:nvCxnSpPr>
        <p:spPr>
          <a:xfrm flipV="1">
            <a:off x="7632340" y="4591288"/>
            <a:ext cx="414961" cy="16107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801532" y="4587456"/>
            <a:ext cx="233525" cy="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6942679" y="4607395"/>
            <a:ext cx="515226" cy="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V="1">
            <a:off x="7512615" y="4687352"/>
            <a:ext cx="0" cy="494928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flipH="1">
            <a:off x="1899400" y="5563490"/>
            <a:ext cx="282" cy="36004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>
            <a:endCxn id="4" idx="0"/>
          </p:cNvCxnSpPr>
          <p:nvPr/>
        </p:nvCxnSpPr>
        <p:spPr>
          <a:xfrm flipH="1">
            <a:off x="1925121" y="3182640"/>
            <a:ext cx="9033" cy="415059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>
            <a:off x="3366261" y="5614328"/>
            <a:ext cx="0" cy="31847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flipV="1">
            <a:off x="3369270" y="3229744"/>
            <a:ext cx="0" cy="393576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4378823" y="4624496"/>
            <a:ext cx="233525" cy="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endCxn id="16" idx="2"/>
          </p:cNvCxnSpPr>
          <p:nvPr/>
        </p:nvCxnSpPr>
        <p:spPr>
          <a:xfrm>
            <a:off x="2994643" y="4619244"/>
            <a:ext cx="263606" cy="17309"/>
          </a:xfrm>
          <a:prstGeom prst="line">
            <a:avLst/>
          </a:prstGeom>
          <a:ln w="76200">
            <a:solidFill>
              <a:schemeClr val="accent5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8479349" y="4604223"/>
            <a:ext cx="233525" cy="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>
            <a:endCxn id="15" idx="0"/>
          </p:cNvCxnSpPr>
          <p:nvPr/>
        </p:nvCxnSpPr>
        <p:spPr>
          <a:xfrm>
            <a:off x="7489800" y="3134693"/>
            <a:ext cx="14855" cy="501974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6074459" y="3134693"/>
            <a:ext cx="0" cy="42958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4998273" y="4624083"/>
            <a:ext cx="233525" cy="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6360967" y="4604223"/>
            <a:ext cx="233525" cy="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7510759" y="5624717"/>
            <a:ext cx="8751" cy="360040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6064007" y="5614328"/>
            <a:ext cx="0" cy="370429"/>
          </a:xfrm>
          <a:prstGeom prst="line">
            <a:avLst/>
          </a:pr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円/楕円 110"/>
          <p:cNvSpPr/>
          <p:nvPr/>
        </p:nvSpPr>
        <p:spPr>
          <a:xfrm>
            <a:off x="1713613" y="2348880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円/楕円 111"/>
          <p:cNvSpPr/>
          <p:nvPr/>
        </p:nvSpPr>
        <p:spPr>
          <a:xfrm>
            <a:off x="4257667" y="2437472"/>
            <a:ext cx="216024" cy="216024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      :</a:t>
            </a:r>
            <a:endParaRPr kumimoji="1" lang="ja-JP" altLang="en-US" dirty="0"/>
          </a:p>
        </p:txBody>
      </p:sp>
      <p:sp>
        <p:nvSpPr>
          <p:cNvPr id="113" name="円/楕円 112"/>
          <p:cNvSpPr/>
          <p:nvPr/>
        </p:nvSpPr>
        <p:spPr>
          <a:xfrm>
            <a:off x="3024828" y="2406121"/>
            <a:ext cx="216024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     :Si</a:t>
            </a:r>
            <a:endParaRPr kumimoji="1" lang="ja-JP" altLang="en-US" dirty="0"/>
          </a:p>
        </p:txBody>
      </p:sp>
      <p:sp>
        <p:nvSpPr>
          <p:cNvPr id="114" name="円/楕円 113"/>
          <p:cNvSpPr/>
          <p:nvPr/>
        </p:nvSpPr>
        <p:spPr>
          <a:xfrm>
            <a:off x="5643218" y="2379274"/>
            <a:ext cx="387660" cy="33242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             </a:t>
            </a:r>
          </a:p>
          <a:p>
            <a:pPr algn="ctr"/>
            <a:endParaRPr lang="en-US" altLang="ja-JP" dirty="0"/>
          </a:p>
          <a:p>
            <a:pPr algn="ctr"/>
            <a:r>
              <a:rPr kumimoji="1" lang="en-US" altLang="ja-JP" dirty="0" smtClean="0"/>
              <a:t>+</a:t>
            </a:r>
            <a:endParaRPr kumimoji="1" lang="ja-JP" altLang="en-US" dirty="0"/>
          </a:p>
        </p:txBody>
      </p:sp>
      <p:sp>
        <p:nvSpPr>
          <p:cNvPr id="56" name="円/楕円 55"/>
          <p:cNvSpPr/>
          <p:nvPr/>
        </p:nvSpPr>
        <p:spPr>
          <a:xfrm flipH="1">
            <a:off x="7069421" y="2465893"/>
            <a:ext cx="261742" cy="19802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461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504056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Luminescence of a </a:t>
            </a:r>
            <a:r>
              <a:rPr kumimoji="1" lang="en-US" altLang="ja-JP" dirty="0" err="1" smtClean="0"/>
              <a:t>chondrule</a:t>
            </a:r>
            <a:endParaRPr kumimoji="1" lang="ja-JP" altLang="en-US" dirty="0"/>
          </a:p>
        </p:txBody>
      </p:sp>
      <p:pic>
        <p:nvPicPr>
          <p:cNvPr id="1026" name="Picture 2" descr="C:\Users\famnogami\Pictures\Nikon Transfer\005\DSCN07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5856651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437044" y="5661248"/>
            <a:ext cx="8424936" cy="100811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A </a:t>
            </a:r>
            <a:r>
              <a:rPr lang="en-US" altLang="ja-JP" dirty="0" err="1" smtClean="0">
                <a:solidFill>
                  <a:schemeClr val="tx1"/>
                </a:solidFill>
              </a:rPr>
              <a:t>chondrule</a:t>
            </a:r>
            <a:r>
              <a:rPr lang="en-US" altLang="ja-JP" dirty="0" smtClean="0">
                <a:solidFill>
                  <a:schemeClr val="tx1"/>
                </a:solidFill>
              </a:rPr>
              <a:t> extracted from the Alta’AmeemLL5 </a:t>
            </a:r>
            <a:r>
              <a:rPr lang="en-US" altLang="ja-JP" dirty="0" err="1" smtClean="0">
                <a:solidFill>
                  <a:schemeClr val="tx1"/>
                </a:solidFill>
              </a:rPr>
              <a:t>chondrite</a:t>
            </a:r>
            <a:r>
              <a:rPr lang="en-US" altLang="ja-JP" dirty="0" smtClean="0">
                <a:solidFill>
                  <a:schemeClr val="tx1"/>
                </a:solidFill>
              </a:rPr>
              <a:t>. The luminescent mineral is plagioclase.   Plagioclase = </a:t>
            </a:r>
            <a:r>
              <a:rPr lang="en-US" altLang="ja-JP" dirty="0" err="1" smtClean="0">
                <a:solidFill>
                  <a:schemeClr val="tx1"/>
                </a:solidFill>
              </a:rPr>
              <a:t>anorthite</a:t>
            </a:r>
            <a:r>
              <a:rPr lang="en-US" altLang="ja-JP" dirty="0" smtClean="0">
                <a:solidFill>
                  <a:schemeClr val="tx1"/>
                </a:solidFill>
              </a:rPr>
              <a:t>: </a:t>
            </a:r>
            <a:r>
              <a:rPr lang="en-US" altLang="ja-JP" dirty="0" err="1" smtClean="0">
                <a:solidFill>
                  <a:schemeClr val="tx1"/>
                </a:solidFill>
              </a:rPr>
              <a:t>Ca</a:t>
            </a:r>
            <a:r>
              <a:rPr lang="en-US" altLang="ja-JP" dirty="0" smtClean="0">
                <a:solidFill>
                  <a:schemeClr val="tx1"/>
                </a:solidFill>
              </a:rPr>
              <a:t>(Si2Al2)O8/ </a:t>
            </a:r>
            <a:r>
              <a:rPr lang="en-US" altLang="ja-JP" dirty="0" err="1" smtClean="0">
                <a:solidFill>
                  <a:schemeClr val="tx1"/>
                </a:solidFill>
              </a:rPr>
              <a:t>albite</a:t>
            </a:r>
            <a:r>
              <a:rPr lang="en-US" altLang="ja-JP" dirty="0" smtClean="0">
                <a:solidFill>
                  <a:schemeClr val="tx1"/>
                </a:solidFill>
              </a:rPr>
              <a:t> : Na(Si3Al)O8                              S. </a:t>
            </a:r>
            <a:r>
              <a:rPr lang="en-US" altLang="ja-JP" dirty="0" err="1" smtClean="0">
                <a:solidFill>
                  <a:schemeClr val="tx1"/>
                </a:solidFill>
              </a:rPr>
              <a:t>McKeever</a:t>
            </a:r>
            <a:r>
              <a:rPr lang="en-US" altLang="ja-JP" dirty="0" smtClean="0">
                <a:solidFill>
                  <a:schemeClr val="tx1"/>
                </a:solidFill>
              </a:rPr>
              <a:t> : </a:t>
            </a:r>
            <a:r>
              <a:rPr lang="en-US" altLang="ja-JP" dirty="0" err="1" smtClean="0">
                <a:solidFill>
                  <a:schemeClr val="tx1"/>
                </a:solidFill>
              </a:rPr>
              <a:t>Thermoluminescence</a:t>
            </a:r>
            <a:r>
              <a:rPr lang="en-US" altLang="ja-JP" dirty="0" smtClean="0">
                <a:solidFill>
                  <a:schemeClr val="tx1"/>
                </a:solidFill>
              </a:rPr>
              <a:t> of solids  Cambridge Univ. Press ‘85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566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36004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2800" b="1" u="sng" dirty="0" smtClean="0"/>
              <a:t>Conclusion</a:t>
            </a:r>
            <a:endParaRPr kumimoji="1" lang="ja-JP" altLang="en-US" sz="2800" b="1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/>
          <a:lstStyle/>
          <a:p>
            <a:r>
              <a:rPr kumimoji="1" lang="en-US" altLang="ja-JP" sz="2400" dirty="0" smtClean="0"/>
              <a:t>We propose a long life light emission mechanism of meteor persistent trains comes from </a:t>
            </a:r>
            <a:r>
              <a:rPr kumimoji="1" lang="en-US" altLang="ja-JP" sz="2400" b="1" dirty="0" err="1" smtClean="0"/>
              <a:t>thermoluminescence</a:t>
            </a:r>
            <a:r>
              <a:rPr kumimoji="1" lang="en-US" altLang="ja-JP" sz="2400" b="1" dirty="0" smtClean="0"/>
              <a:t> of meteoroid’s dust</a:t>
            </a:r>
            <a:r>
              <a:rPr kumimoji="1" lang="en-US" altLang="ja-JP" sz="2400" dirty="0" smtClean="0"/>
              <a:t>.</a:t>
            </a:r>
            <a:r>
              <a:rPr kumimoji="1" lang="en-US" altLang="ja-JP" dirty="0" smtClean="0"/>
              <a:t>  </a:t>
            </a:r>
          </a:p>
          <a:p>
            <a:r>
              <a:rPr lang="en-US" altLang="ja-JP" sz="2400" dirty="0" smtClean="0"/>
              <a:t>These dusts are generated by the ablation of the meteoroid’s body with </a:t>
            </a:r>
            <a:r>
              <a:rPr lang="en-US" altLang="ja-JP" sz="2400" b="1" dirty="0" smtClean="0"/>
              <a:t>appearance and movement like smoke</a:t>
            </a:r>
            <a:r>
              <a:rPr lang="en-US" altLang="ja-JP" sz="2400" dirty="0" smtClean="0"/>
              <a:t> along the meteor path. </a:t>
            </a:r>
          </a:p>
          <a:p>
            <a:r>
              <a:rPr kumimoji="1" lang="en-US" altLang="ja-JP" sz="2400" dirty="0" err="1" smtClean="0"/>
              <a:t>Thermoluminescence</a:t>
            </a:r>
            <a:r>
              <a:rPr kumimoji="1" lang="en-US" altLang="ja-JP" sz="2400" dirty="0" smtClean="0"/>
              <a:t> of (solid) insulator can explain </a:t>
            </a:r>
            <a:r>
              <a:rPr kumimoji="1" lang="en-US" altLang="ja-JP" sz="2400" b="1" dirty="0" smtClean="0"/>
              <a:t>long life light emission, much more than a few minutes</a:t>
            </a:r>
            <a:r>
              <a:rPr kumimoji="1" lang="en-US" altLang="ja-JP" sz="2400" dirty="0" smtClean="0"/>
              <a:t>, and at </a:t>
            </a:r>
            <a:r>
              <a:rPr kumimoji="1" lang="en-US" altLang="ja-JP" sz="2400" b="1" dirty="0" smtClean="0"/>
              <a:t>lower temperature emission</a:t>
            </a:r>
            <a:r>
              <a:rPr kumimoji="1" lang="en-US" altLang="ja-JP" sz="2400" dirty="0" smtClean="0"/>
              <a:t>.</a:t>
            </a:r>
          </a:p>
          <a:p>
            <a:r>
              <a:rPr lang="en-US" altLang="ja-JP" sz="2400" dirty="0" smtClean="0"/>
              <a:t>Their light emission takes interaction between localized electron and lattice defect in the dust crystal. </a:t>
            </a:r>
            <a:r>
              <a:rPr kumimoji="1" lang="en-US" altLang="ja-JP" sz="2400" dirty="0" smtClean="0"/>
              <a:t>   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2714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idx="1"/>
          </p:nvPr>
        </p:nvSpPr>
        <p:spPr>
          <a:xfrm>
            <a:off x="539552" y="764704"/>
            <a:ext cx="828092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〇</a:t>
            </a:r>
            <a:r>
              <a:rPr kumimoji="1" lang="en-US" altLang="ja-JP" sz="2800" b="1" dirty="0" smtClean="0"/>
              <a:t>What is “Persistent trail”?</a:t>
            </a:r>
          </a:p>
          <a:p>
            <a:pPr marL="0" indent="0">
              <a:buNone/>
            </a:pPr>
            <a:endParaRPr kumimoji="1" lang="en-US" altLang="ja-JP" sz="2800" b="1" dirty="0" smtClean="0"/>
          </a:p>
          <a:p>
            <a:pPr marL="0" indent="0">
              <a:buNone/>
            </a:pPr>
            <a:r>
              <a:rPr lang="en-US" altLang="ja-JP" sz="2400" dirty="0" smtClean="0"/>
              <a:t>     It is </a:t>
            </a:r>
            <a:r>
              <a:rPr lang="en-US" altLang="ja-JP" sz="2400" b="1" dirty="0" smtClean="0"/>
              <a:t>the long life after glow of a meteor path</a:t>
            </a:r>
            <a:r>
              <a:rPr lang="en-US" altLang="ja-JP" sz="2400" dirty="0" smtClean="0"/>
              <a:t>.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en-US" altLang="ja-JP" sz="2400" dirty="0" smtClean="0"/>
              <a:t>     A meteor emits a light of </a:t>
            </a:r>
            <a:r>
              <a:rPr kumimoji="1" lang="en-US" altLang="ja-JP" sz="2400" b="1" dirty="0" smtClean="0"/>
              <a:t>air components’ plasma</a:t>
            </a:r>
            <a:r>
              <a:rPr kumimoji="1" lang="en-US" altLang="ja-JP" sz="2400" dirty="0" smtClean="0"/>
              <a:t> heated by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its’ ablation shock wave. 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The spectrum of a meteor trail often indicates considering </a:t>
            </a:r>
            <a:r>
              <a:rPr lang="en-US" altLang="ja-JP" sz="2400" b="1" dirty="0" smtClean="0"/>
              <a:t>its</a:t>
            </a:r>
            <a:r>
              <a:rPr lang="en-US" altLang="ja-JP" sz="2400" dirty="0" smtClean="0"/>
              <a:t>    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</a:t>
            </a:r>
            <a:r>
              <a:rPr lang="en-US" altLang="ja-JP" sz="2400" b="1" dirty="0" smtClean="0"/>
              <a:t>component metals</a:t>
            </a:r>
            <a:r>
              <a:rPr lang="en-US" altLang="ja-JP" sz="2400" dirty="0" smtClean="0"/>
              <a:t>.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Most of their life time are </a:t>
            </a:r>
            <a:r>
              <a:rPr lang="en-US" altLang="ja-JP" sz="2400" b="1" dirty="0" smtClean="0"/>
              <a:t>a few seconds</a:t>
            </a:r>
            <a:r>
              <a:rPr lang="en-US" altLang="ja-JP" sz="2400" dirty="0" smtClean="0"/>
              <a:t> at longest.   </a:t>
            </a:r>
            <a:r>
              <a:rPr kumimoji="1" lang="en-US" altLang="ja-JP" sz="2400" dirty="0" smtClean="0"/>
              <a:t> </a:t>
            </a:r>
          </a:p>
          <a:p>
            <a:pPr marL="0" indent="0">
              <a:buNone/>
            </a:pPr>
            <a:r>
              <a:rPr kumimoji="1" lang="ja-JP" altLang="en-US" sz="2400" dirty="0" smtClean="0"/>
              <a:t>　  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But some glow</a:t>
            </a:r>
            <a:r>
              <a:rPr lang="en-US" altLang="ja-JP" sz="2400" b="1" dirty="0" smtClean="0"/>
              <a:t> longer time, and for a few ten minutes long</a:t>
            </a:r>
            <a:r>
              <a:rPr lang="en-US" altLang="ja-JP" sz="2400" dirty="0" smtClean="0"/>
              <a:t>.  </a:t>
            </a:r>
            <a:endParaRPr kumimoji="1" lang="ja-JP" alt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73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idx="1"/>
          </p:nvPr>
        </p:nvSpPr>
        <p:spPr>
          <a:xfrm>
            <a:off x="539552" y="764704"/>
            <a:ext cx="828092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〇</a:t>
            </a:r>
            <a:r>
              <a:rPr lang="en-US" altLang="ja-JP" sz="2800" b="1" dirty="0" smtClean="0"/>
              <a:t>Characteristics of meteor persistent trails</a:t>
            </a:r>
          </a:p>
          <a:p>
            <a:pPr marL="0" indent="0">
              <a:buNone/>
            </a:pPr>
            <a:r>
              <a:rPr lang="en-US" altLang="ja-JP" sz="2400" dirty="0" smtClean="0"/>
              <a:t>      Emission altitude : From 90km to 80km</a:t>
            </a:r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Duration time : </a:t>
            </a:r>
            <a:r>
              <a:rPr lang="en-US" altLang="ja-JP" sz="2400" dirty="0"/>
              <a:t>M</a:t>
            </a:r>
            <a:r>
              <a:rPr lang="en-US" altLang="ja-JP" sz="2400" dirty="0" smtClean="0"/>
              <a:t>ore than 30 seconds 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             Exponentially decreasing of light intensity</a:t>
            </a:r>
          </a:p>
          <a:p>
            <a:pPr marL="0" indent="0">
              <a:buNone/>
            </a:pPr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　</a:t>
            </a:r>
            <a:r>
              <a:rPr kumimoji="1" lang="en-US" altLang="ja-JP" sz="2400" dirty="0" smtClean="0"/>
              <a:t>Spectrum : </a:t>
            </a:r>
            <a:r>
              <a:rPr kumimoji="1" lang="en-US" altLang="ja-JP" sz="2400" b="1" dirty="0" smtClean="0"/>
              <a:t>Molecular bands of</a:t>
            </a:r>
            <a:r>
              <a:rPr kumimoji="1" lang="en-US" altLang="ja-JP" sz="2400" dirty="0" smtClean="0"/>
              <a:t> 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      </a:t>
            </a:r>
            <a:r>
              <a:rPr lang="en-US" altLang="ja-JP" sz="2400" b="1" dirty="0" smtClean="0"/>
              <a:t>m</a:t>
            </a:r>
            <a:r>
              <a:rPr kumimoji="1" lang="en-US" altLang="ja-JP" sz="2400" b="1" dirty="0" smtClean="0"/>
              <a:t>etal oxides</a:t>
            </a:r>
            <a:r>
              <a:rPr kumimoji="1" lang="en-US" altLang="ja-JP" sz="2400" dirty="0" smtClean="0"/>
              <a:t>, </a:t>
            </a:r>
            <a:r>
              <a:rPr kumimoji="1" lang="en-US" altLang="ja-JP" sz="2400" b="1" dirty="0" err="1" smtClean="0"/>
              <a:t>sulfids</a:t>
            </a:r>
            <a:r>
              <a:rPr kumimoji="1" lang="en-US" altLang="ja-JP" sz="2400" dirty="0" smtClean="0"/>
              <a:t>, cyanide…  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          </a:t>
            </a:r>
            <a:r>
              <a:rPr lang="ja-JP" altLang="en-US" sz="2400" dirty="0" smtClean="0"/>
              <a:t>　　　　　↓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 smtClean="0"/>
              <a:t>       </a:t>
            </a:r>
            <a:r>
              <a:rPr kumimoji="1" lang="en-US" altLang="ja-JP" sz="2400" dirty="0" smtClean="0"/>
              <a:t>Proposed light emission mechanism </a:t>
            </a:r>
            <a:r>
              <a:rPr kumimoji="1" lang="en-US" altLang="ja-JP" sz="2400" dirty="0" smtClean="0">
                <a:solidFill>
                  <a:srgbClr val="0070C0"/>
                </a:solidFill>
              </a:rPr>
              <a:t>so far</a:t>
            </a:r>
            <a:r>
              <a:rPr kumimoji="1" lang="ja-JP" altLang="en-US" sz="2400" dirty="0" smtClean="0"/>
              <a:t>　　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          By any chemical reactions of </a:t>
            </a:r>
            <a:r>
              <a:rPr lang="en-US" altLang="ja-JP" sz="2400" dirty="0" smtClean="0">
                <a:solidFill>
                  <a:schemeClr val="accent5">
                    <a:lumMod val="50000"/>
                  </a:schemeClr>
                </a:solidFill>
              </a:rPr>
              <a:t>atmospheric components’</a:t>
            </a:r>
            <a:r>
              <a:rPr lang="en-US" altLang="ja-JP" sz="2400" dirty="0" smtClean="0"/>
              <a:t>     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chemical reactions or 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metals from meteoroids’ ones </a:t>
            </a:r>
            <a:r>
              <a:rPr lang="en-US" altLang="ja-JP" sz="2400" dirty="0" smtClean="0"/>
              <a:t>and air?   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  </a:t>
            </a:r>
            <a:r>
              <a:rPr lang="en-US" altLang="ja-JP" sz="2800" b="1" dirty="0" smtClean="0"/>
              <a:t>But,</a:t>
            </a:r>
          </a:p>
          <a:p>
            <a:pPr marL="0" indent="0">
              <a:buNone/>
            </a:pPr>
            <a:r>
              <a:rPr lang="en-US" altLang="ja-JP" sz="2400" dirty="0" smtClean="0"/>
              <a:t>    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None of them can give any answer to the long life question! 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/>
              <a:t>　　</a:t>
            </a:r>
            <a:endParaRPr kumimoji="1" lang="ja-JP" alt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9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50106"/>
          </a:xfrm>
          <a:solidFill>
            <a:srgbClr val="FFFF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altLang="ja-JP" sz="4000" dirty="0" smtClean="0"/>
              <a:t>Emission life time of meteorite trail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en-US" altLang="ja-JP" sz="2800" b="1" dirty="0" smtClean="0"/>
              <a:t>Life time of exited atoms and molecules</a:t>
            </a:r>
            <a:r>
              <a:rPr lang="ja-JP" altLang="en-US" sz="2800" b="1" dirty="0" smtClean="0"/>
              <a:t> </a:t>
            </a:r>
            <a:r>
              <a:rPr lang="en-US" altLang="ja-JP" sz="2800" b="1" dirty="0" smtClean="0"/>
              <a:t>from air </a:t>
            </a:r>
            <a:endParaRPr lang="en-US" altLang="ja-JP" sz="2800" b="1" dirty="0"/>
          </a:p>
          <a:p>
            <a:r>
              <a:rPr lang="ja-JP" altLang="en-US" sz="2000" b="1" dirty="0" smtClean="0"/>
              <a:t>　　</a:t>
            </a:r>
            <a:r>
              <a:rPr lang="en-US" altLang="ja-JP" sz="2000" b="1" dirty="0" smtClean="0"/>
              <a:t>molecules</a:t>
            </a:r>
            <a:r>
              <a:rPr lang="ja-JP" altLang="en-US" sz="2000" b="1" dirty="0" smtClean="0"/>
              <a:t>　　　　 </a:t>
            </a:r>
            <a:r>
              <a:rPr lang="en-US" altLang="ja-JP" sz="2000" b="1" dirty="0" smtClean="0"/>
              <a:t>emission reaction</a:t>
            </a:r>
            <a:r>
              <a:rPr lang="ja-JP" altLang="en-US" sz="2000" b="1" dirty="0" smtClean="0"/>
              <a:t>　　　   </a:t>
            </a:r>
            <a:r>
              <a:rPr lang="en-US" altLang="ja-JP" sz="2000" b="1" dirty="0" smtClean="0"/>
              <a:t>reaction rate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L. T. in air</a:t>
            </a:r>
            <a:r>
              <a:rPr lang="ja-JP" altLang="en-US" sz="2400" b="1" dirty="0" smtClean="0"/>
              <a:t>　</a:t>
            </a:r>
            <a:endParaRPr lang="en-US" altLang="ja-JP" sz="2400" b="1" dirty="0" smtClean="0"/>
          </a:p>
          <a:p>
            <a:r>
              <a:rPr lang="en-US" altLang="ja-JP" sz="2000" b="1" dirty="0" smtClean="0"/>
              <a:t>      O2(1</a:t>
            </a:r>
            <a:r>
              <a:rPr lang="ja-JP" altLang="en-US" sz="2000" b="1" dirty="0" smtClean="0"/>
              <a:t>⊿</a:t>
            </a:r>
            <a:r>
              <a:rPr lang="en-US" altLang="ja-JP" sz="2000" b="1" dirty="0" smtClean="0"/>
              <a:t>g)</a:t>
            </a:r>
            <a:r>
              <a:rPr lang="ja-JP" altLang="en-US" sz="2000" b="1" dirty="0" smtClean="0"/>
              <a:t>　     </a:t>
            </a:r>
            <a:r>
              <a:rPr lang="en-US" altLang="ja-JP" sz="2000" b="1" dirty="0" smtClean="0"/>
              <a:t> O2(1</a:t>
            </a:r>
            <a:r>
              <a:rPr lang="ja-JP" altLang="en-US" sz="2000" b="1" dirty="0" smtClean="0"/>
              <a:t>⊿</a:t>
            </a:r>
            <a:r>
              <a:rPr lang="en-US" altLang="ja-JP" sz="2000" b="1" dirty="0" smtClean="0"/>
              <a:t>g) +O2 </a:t>
            </a:r>
            <a:r>
              <a:rPr lang="ja-JP" altLang="en-US" sz="2000" b="1" dirty="0" smtClean="0"/>
              <a:t>→　</a:t>
            </a:r>
            <a:r>
              <a:rPr lang="en-US" altLang="ja-JP" sz="2000" b="1" dirty="0" smtClean="0"/>
              <a:t>2O2</a:t>
            </a:r>
            <a:r>
              <a:rPr lang="ja-JP" altLang="en-US" sz="2000" b="1" dirty="0" smtClean="0"/>
              <a:t>　　 　</a:t>
            </a:r>
            <a:r>
              <a:rPr lang="en-US" altLang="ja-JP" sz="2000" b="1" dirty="0" smtClean="0"/>
              <a:t>2E-18[cm/s]     0.1[s]</a:t>
            </a:r>
          </a:p>
          <a:p>
            <a:r>
              <a:rPr lang="en-US" altLang="ja-JP" sz="2000" b="1" dirty="0"/>
              <a:t> </a:t>
            </a:r>
            <a:r>
              <a:rPr lang="en-US" altLang="ja-JP" sz="2000" b="1" dirty="0" smtClean="0"/>
              <a:t>     O2(1</a:t>
            </a:r>
            <a:r>
              <a:rPr lang="ja-JP" altLang="en-US" sz="2000" b="1" dirty="0" smtClean="0"/>
              <a:t>∑</a:t>
            </a:r>
            <a:r>
              <a:rPr lang="en-US" altLang="ja-JP" sz="2000" b="1" dirty="0" smtClean="0"/>
              <a:t>+g)</a:t>
            </a:r>
            <a:r>
              <a:rPr lang="ja-JP" altLang="en-US" sz="2000" b="1" dirty="0" smtClean="0"/>
              <a:t>　　　</a:t>
            </a:r>
            <a:r>
              <a:rPr lang="en-US" altLang="ja-JP" sz="2000" b="1" dirty="0" smtClean="0"/>
              <a:t>O2(1</a:t>
            </a:r>
            <a:r>
              <a:rPr lang="ja-JP" altLang="en-US" sz="2000" b="1" dirty="0" smtClean="0"/>
              <a:t>∑</a:t>
            </a:r>
            <a:r>
              <a:rPr lang="en-US" altLang="ja-JP" sz="2000" b="1" dirty="0" smtClean="0"/>
              <a:t>+g) +N2 </a:t>
            </a:r>
            <a:r>
              <a:rPr lang="ja-JP" altLang="en-US" sz="2000" b="1" dirty="0" smtClean="0"/>
              <a:t>→ </a:t>
            </a:r>
            <a:r>
              <a:rPr lang="en-US" altLang="ja-JP" sz="2000" b="1" dirty="0" smtClean="0"/>
              <a:t>O2 + N2  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2E-17                0.01</a:t>
            </a:r>
          </a:p>
          <a:p>
            <a:r>
              <a:rPr lang="en-US" altLang="ja-JP" sz="2000" b="1" dirty="0"/>
              <a:t> </a:t>
            </a:r>
            <a:r>
              <a:rPr lang="en-US" altLang="ja-JP" sz="2000" b="1" dirty="0" smtClean="0"/>
              <a:t>     N2(A3</a:t>
            </a:r>
            <a:r>
              <a:rPr lang="ja-JP" altLang="en-US" sz="2000" b="1" dirty="0" smtClean="0"/>
              <a:t>∑</a:t>
            </a:r>
            <a:r>
              <a:rPr lang="en-US" altLang="ja-JP" sz="2000" b="1" dirty="0" smtClean="0"/>
              <a:t>+u)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N2(A3</a:t>
            </a:r>
            <a:r>
              <a:rPr lang="ja-JP" altLang="en-US" sz="2000" b="1" dirty="0" smtClean="0"/>
              <a:t>∑</a:t>
            </a:r>
            <a:r>
              <a:rPr lang="en-US" altLang="ja-JP" sz="2000" b="1" dirty="0" smtClean="0"/>
              <a:t>+u) +O2 </a:t>
            </a:r>
            <a:r>
              <a:rPr lang="ja-JP" altLang="en-US" sz="2000" b="1" dirty="0" smtClean="0"/>
              <a:t>→ </a:t>
            </a:r>
            <a:r>
              <a:rPr lang="en-US" altLang="ja-JP" sz="2000" b="1" dirty="0" smtClean="0"/>
              <a:t>N2 + O2  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4E-12              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5E-8</a:t>
            </a:r>
          </a:p>
          <a:p>
            <a:r>
              <a:rPr lang="en-US" altLang="ja-JP" sz="2000" b="1" dirty="0"/>
              <a:t> </a:t>
            </a:r>
            <a:r>
              <a:rPr lang="en-US" altLang="ja-JP" sz="2000" b="1" dirty="0" smtClean="0"/>
              <a:t>     O(1D)               O(1D) + O2      </a:t>
            </a:r>
            <a:r>
              <a:rPr lang="ja-JP" altLang="en-US" sz="2000" b="1" dirty="0" smtClean="0"/>
              <a:t>→ </a:t>
            </a:r>
            <a:r>
              <a:rPr lang="en-US" altLang="ja-JP" sz="2000" b="1" dirty="0" smtClean="0"/>
              <a:t>O + O2     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5E-11             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4E-9</a:t>
            </a:r>
          </a:p>
          <a:p>
            <a:r>
              <a:rPr lang="en-US" altLang="ja-JP" sz="2000" b="1" dirty="0" smtClean="0"/>
              <a:t>      O(1S)               O(1S)  + O2      </a:t>
            </a:r>
            <a:r>
              <a:rPr lang="ja-JP" altLang="en-US" sz="2000" b="1" dirty="0" smtClean="0"/>
              <a:t>→ </a:t>
            </a:r>
            <a:r>
              <a:rPr lang="en-US" altLang="ja-JP" sz="2000" b="1" dirty="0" smtClean="0"/>
              <a:t>O  + O2    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3E-13             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5E-7</a:t>
            </a:r>
          </a:p>
          <a:p>
            <a:r>
              <a:rPr lang="en-US" altLang="ja-JP" sz="2000" b="1" dirty="0"/>
              <a:t> </a:t>
            </a:r>
            <a:r>
              <a:rPr lang="en-US" altLang="ja-JP" sz="2000" b="1" dirty="0" smtClean="0"/>
              <a:t>vibrational exited molecule</a:t>
            </a:r>
          </a:p>
          <a:p>
            <a:r>
              <a:rPr lang="ja-JP" altLang="en-US" sz="2000" b="1" dirty="0" smtClean="0"/>
              <a:t>　　</a:t>
            </a:r>
            <a:r>
              <a:rPr lang="en-US" altLang="ja-JP" sz="2000" b="1" dirty="0" smtClean="0"/>
              <a:t>N2*</a:t>
            </a:r>
            <a:r>
              <a:rPr lang="ja-JP" altLang="en-US" sz="2000" b="1" dirty="0" smtClean="0"/>
              <a:t>　　　　　　</a:t>
            </a:r>
            <a:r>
              <a:rPr lang="en-US" altLang="ja-JP" sz="2000" b="1" dirty="0" smtClean="0"/>
              <a:t>N2*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+ N2       </a:t>
            </a:r>
            <a:r>
              <a:rPr lang="ja-JP" altLang="en-US" sz="2000" b="1" dirty="0" smtClean="0"/>
              <a:t>→ </a:t>
            </a:r>
            <a:r>
              <a:rPr lang="en-US" altLang="ja-JP" sz="2000" b="1" dirty="0" smtClean="0"/>
              <a:t>N2 + N2        1E-19</a:t>
            </a:r>
          </a:p>
          <a:p>
            <a:r>
              <a:rPr lang="en-US" altLang="ja-JP" sz="2000" b="1" dirty="0"/>
              <a:t> </a:t>
            </a:r>
            <a:r>
              <a:rPr lang="en-US" altLang="ja-JP" sz="2000" b="1" dirty="0" smtClean="0"/>
              <a:t>                              N2*  + CO2     </a:t>
            </a:r>
            <a:r>
              <a:rPr lang="ja-JP" altLang="en-US" sz="2000" b="1" dirty="0" smtClean="0"/>
              <a:t>→ </a:t>
            </a:r>
            <a:r>
              <a:rPr lang="en-US" altLang="ja-JP" sz="2000" b="1" dirty="0" smtClean="0"/>
              <a:t>N2  + CO2    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6E-15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          0.02</a:t>
            </a:r>
          </a:p>
          <a:p>
            <a:r>
              <a:rPr lang="en-US" altLang="ja-JP" sz="2000" b="1" dirty="0" smtClean="0"/>
              <a:t>      O2*                  O2*  + O2       </a:t>
            </a:r>
            <a:r>
              <a:rPr lang="ja-JP" altLang="en-US" sz="2000" b="1" dirty="0" smtClean="0"/>
              <a:t>→ </a:t>
            </a:r>
            <a:r>
              <a:rPr lang="en-US" altLang="ja-JP" sz="2000" b="1" dirty="0" smtClean="0"/>
              <a:t>2O2                1E-17             0.02</a:t>
            </a:r>
          </a:p>
          <a:p>
            <a:endParaRPr lang="en-US" altLang="ja-JP" sz="2000" b="1" dirty="0"/>
          </a:p>
          <a:p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>B.M. Smirnov : Exited Atoms and Molecules (Wiley, New York, ‘87) </a:t>
            </a:r>
          </a:p>
          <a:p>
            <a:r>
              <a:rPr lang="en-US" altLang="ja-JP" sz="2000" b="1" dirty="0" smtClean="0"/>
              <a:t> </a:t>
            </a:r>
            <a:r>
              <a:rPr lang="ja-JP" altLang="en-US" sz="2000" b="1" dirty="0" smtClean="0"/>
              <a:t>　</a:t>
            </a:r>
            <a:r>
              <a:rPr lang="en-US" altLang="ja-JP" sz="2000" b="1" dirty="0" err="1" smtClean="0"/>
              <a:t>D.J.Miller</a:t>
            </a:r>
            <a:r>
              <a:rPr lang="en-US" altLang="ja-JP" sz="2000" b="1" dirty="0" smtClean="0"/>
              <a:t> et al.</a:t>
            </a:r>
            <a:r>
              <a:rPr lang="ja-JP" altLang="en-US" sz="2000" b="1" dirty="0"/>
              <a:t> </a:t>
            </a:r>
            <a:r>
              <a:rPr lang="en-US" altLang="ja-JP" sz="2000" b="1" dirty="0" smtClean="0"/>
              <a:t>: CLEO ’82, paper NFS 2 ‘82</a:t>
            </a:r>
          </a:p>
          <a:p>
            <a:endParaRPr lang="en-US" altLang="ja-JP" sz="2000" b="1" dirty="0" smtClean="0"/>
          </a:p>
          <a:p>
            <a:endParaRPr lang="en-US" altLang="ja-JP" sz="2000" b="1" dirty="0" smtClean="0"/>
          </a:p>
          <a:p>
            <a:endParaRPr lang="en-US" altLang="ja-JP" sz="2000" b="1" dirty="0"/>
          </a:p>
          <a:p>
            <a:endParaRPr lang="en-US" altLang="ja-JP" sz="2800" b="1" dirty="0"/>
          </a:p>
          <a:p>
            <a:endParaRPr kumimoji="1" lang="en-US" altLang="ja-JP" sz="2800" b="1" dirty="0" smtClean="0"/>
          </a:p>
          <a:p>
            <a:endParaRPr lang="en-US" altLang="ja-JP" sz="2800" b="1" dirty="0"/>
          </a:p>
          <a:p>
            <a:pPr marL="0" indent="0">
              <a:buNone/>
            </a:pPr>
            <a:endParaRPr kumimoji="1" lang="en-US" altLang="ja-JP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83489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424936" cy="576063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altLang="ja-JP" sz="3000" dirty="0" smtClean="0"/>
              <a:t>Chemical species generated by meteoroid ablation</a:t>
            </a:r>
            <a:endParaRPr kumimoji="1" lang="ja-JP" altLang="en-US" sz="3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632848" cy="4104456"/>
          </a:xfrm>
        </p:spPr>
        <p:txBody>
          <a:bodyPr>
            <a:normAutofit/>
          </a:bodyPr>
          <a:lstStyle/>
          <a:p>
            <a:pPr algn="l"/>
            <a:r>
              <a:rPr lang="ja-JP" altLang="en-US" sz="2600" dirty="0" smtClean="0">
                <a:solidFill>
                  <a:schemeClr val="tx1"/>
                </a:solidFill>
              </a:rPr>
              <a:t>〇</a:t>
            </a:r>
            <a:r>
              <a:rPr lang="en-US" altLang="ja-JP" sz="2600" dirty="0">
                <a:solidFill>
                  <a:schemeClr val="tx1"/>
                </a:solidFill>
              </a:rPr>
              <a:t>Chemical </a:t>
            </a:r>
            <a:r>
              <a:rPr lang="en-US" altLang="ja-JP" sz="2600" dirty="0" smtClean="0">
                <a:solidFill>
                  <a:schemeClr val="tx1"/>
                </a:solidFill>
              </a:rPr>
              <a:t>species identified by observed spectrum</a:t>
            </a:r>
            <a:endParaRPr lang="en-US" altLang="ja-JP" sz="2600" dirty="0">
              <a:solidFill>
                <a:schemeClr val="tx1"/>
              </a:solidFill>
            </a:endParaRPr>
          </a:p>
          <a:p>
            <a:pPr algn="l"/>
            <a:r>
              <a:rPr lang="ja-JP" altLang="en-US" sz="2600" dirty="0" smtClean="0">
                <a:solidFill>
                  <a:schemeClr val="tx1"/>
                </a:solidFill>
              </a:rPr>
              <a:t>　　　</a:t>
            </a:r>
            <a:r>
              <a:rPr lang="en-US" altLang="ja-JP" sz="2600" dirty="0" smtClean="0">
                <a:solidFill>
                  <a:schemeClr val="tx1"/>
                </a:solidFill>
              </a:rPr>
              <a:t>Metals </a:t>
            </a:r>
            <a:r>
              <a:rPr lang="ja-JP" altLang="en-US" sz="2600" dirty="0" smtClean="0">
                <a:solidFill>
                  <a:schemeClr val="tx1"/>
                </a:solidFill>
              </a:rPr>
              <a:t>：</a:t>
            </a:r>
            <a:r>
              <a:rPr lang="en-US" altLang="ja-JP" sz="2600" dirty="0" smtClean="0">
                <a:solidFill>
                  <a:schemeClr val="tx1"/>
                </a:solidFill>
              </a:rPr>
              <a:t>Fe</a:t>
            </a:r>
            <a:r>
              <a:rPr lang="ja-JP" altLang="en-US" sz="2600" dirty="0">
                <a:solidFill>
                  <a:schemeClr val="tx1"/>
                </a:solidFill>
              </a:rPr>
              <a:t>　</a:t>
            </a:r>
            <a:r>
              <a:rPr lang="en-US" altLang="ja-JP" sz="2600" dirty="0" smtClean="0">
                <a:solidFill>
                  <a:schemeClr val="tx1"/>
                </a:solidFill>
              </a:rPr>
              <a:t>Na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、</a:t>
            </a:r>
            <a:r>
              <a:rPr lang="en-US" altLang="ja-JP" sz="2600" dirty="0" smtClean="0">
                <a:solidFill>
                  <a:schemeClr val="tx1"/>
                </a:solidFill>
              </a:rPr>
              <a:t>M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ｇ</a:t>
            </a:r>
            <a:r>
              <a:rPr lang="ja-JP" altLang="en-US" sz="2600" dirty="0" smtClean="0">
                <a:solidFill>
                  <a:schemeClr val="tx1"/>
                </a:solidFill>
              </a:rPr>
              <a:t>、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Ca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、</a:t>
            </a:r>
            <a:r>
              <a:rPr lang="ja-JP" altLang="en-US" sz="2600" dirty="0" smtClean="0">
                <a:solidFill>
                  <a:schemeClr val="tx1"/>
                </a:solidFill>
              </a:rPr>
              <a:t>　・・・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600" dirty="0" smtClean="0">
                <a:solidFill>
                  <a:schemeClr val="tx1"/>
                </a:solidFill>
              </a:rPr>
              <a:t>　　　</a:t>
            </a:r>
            <a:r>
              <a:rPr lang="en-US" altLang="ja-JP" sz="2600" dirty="0" smtClean="0">
                <a:solidFill>
                  <a:schemeClr val="tx1"/>
                </a:solidFill>
              </a:rPr>
              <a:t>Metal oxides  </a:t>
            </a:r>
            <a:r>
              <a:rPr lang="ja-JP" altLang="en-US" sz="2600" dirty="0" smtClean="0">
                <a:solidFill>
                  <a:schemeClr val="tx1"/>
                </a:solidFill>
              </a:rPr>
              <a:t>：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FeO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、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NaO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、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MgO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、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CaO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、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TiO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、</a:t>
            </a:r>
            <a:r>
              <a:rPr lang="ja-JP" altLang="en-US" sz="2600" dirty="0" smtClean="0">
                <a:solidFill>
                  <a:schemeClr val="tx1"/>
                </a:solidFill>
              </a:rPr>
              <a:t>・・・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600" dirty="0" smtClean="0">
                <a:solidFill>
                  <a:schemeClr val="tx1"/>
                </a:solidFill>
              </a:rPr>
              <a:t>　　　</a:t>
            </a:r>
            <a:r>
              <a:rPr lang="en-US" altLang="ja-JP" sz="2600" dirty="0" smtClean="0">
                <a:solidFill>
                  <a:schemeClr val="tx1"/>
                </a:solidFill>
              </a:rPr>
              <a:t>Non-metals </a:t>
            </a:r>
            <a:r>
              <a:rPr lang="ja-JP" altLang="en-US" sz="2600" dirty="0" smtClean="0">
                <a:solidFill>
                  <a:schemeClr val="tx1"/>
                </a:solidFill>
              </a:rPr>
              <a:t>：</a:t>
            </a:r>
            <a:r>
              <a:rPr lang="en-US" altLang="ja-JP" sz="2600" dirty="0" smtClean="0">
                <a:solidFill>
                  <a:schemeClr val="tx1"/>
                </a:solidFill>
              </a:rPr>
              <a:t>O2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、</a:t>
            </a:r>
            <a:r>
              <a:rPr lang="en-US" altLang="ja-JP" sz="2600" dirty="0" smtClean="0">
                <a:solidFill>
                  <a:schemeClr val="tx1"/>
                </a:solidFill>
              </a:rPr>
              <a:t>OH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、</a:t>
            </a:r>
            <a:r>
              <a:rPr lang="en-US" altLang="ja-JP" sz="2600" dirty="0" smtClean="0">
                <a:solidFill>
                  <a:schemeClr val="tx1"/>
                </a:solidFill>
              </a:rPr>
              <a:t>CN</a:t>
            </a:r>
            <a:r>
              <a:rPr lang="ja-JP" altLang="en-US" sz="2600" dirty="0" err="1" smtClean="0">
                <a:solidFill>
                  <a:schemeClr val="tx1"/>
                </a:solidFill>
              </a:rPr>
              <a:t>、</a:t>
            </a:r>
            <a:r>
              <a:rPr lang="ja-JP" altLang="en-US" sz="2600" dirty="0" smtClean="0">
                <a:solidFill>
                  <a:schemeClr val="tx1"/>
                </a:solidFill>
              </a:rPr>
              <a:t>・・・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pPr algn="l"/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</a:rPr>
              <a:t>　　　</a:t>
            </a:r>
            <a:r>
              <a:rPr lang="en-US" altLang="ja-JP" sz="2400" dirty="0" smtClean="0">
                <a:solidFill>
                  <a:schemeClr val="tx1"/>
                </a:solidFill>
              </a:rPr>
              <a:t>They are generated as meteoroid minerals’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vapor (plasma)</a:t>
            </a:r>
            <a:r>
              <a:rPr lang="en-US" altLang="ja-JP" sz="2400" dirty="0" smtClean="0">
                <a:solidFill>
                  <a:schemeClr val="tx1"/>
                </a:solidFill>
              </a:rPr>
              <a:t> by high temperature ablation heat.  </a:t>
            </a:r>
            <a:endParaRPr lang="ja-JP" altLang="en-US" sz="2400" dirty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</a:rPr>
              <a:t>　　　　→ </a:t>
            </a:r>
            <a:r>
              <a:rPr lang="en-US" altLang="ja-JP" sz="2400" dirty="0" smtClean="0">
                <a:solidFill>
                  <a:schemeClr val="tx1"/>
                </a:solidFill>
              </a:rPr>
              <a:t>Vaporizing behavior of metal oxides 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86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20080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Analysis of radiation life time factor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ja-JP" sz="2800" dirty="0" smtClean="0"/>
              <a:t> / Life time of </a:t>
            </a:r>
            <a:r>
              <a:rPr lang="en-US" altLang="ja-JP" sz="2800" dirty="0" smtClean="0">
                <a:solidFill>
                  <a:srgbClr val="FF0000"/>
                </a:solidFill>
              </a:rPr>
              <a:t>chemical reaction of gas spices</a:t>
            </a:r>
            <a:r>
              <a:rPr lang="en-US" altLang="ja-JP" sz="2800" dirty="0" smtClean="0"/>
              <a:t> are very short  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in order of around micro- or less than </a:t>
            </a:r>
            <a:r>
              <a:rPr lang="en-US" altLang="ja-JP" sz="2800" dirty="0" err="1" smtClean="0"/>
              <a:t>milli</a:t>
            </a:r>
            <a:r>
              <a:rPr lang="en-US" altLang="ja-JP" sz="2800" dirty="0" smtClean="0"/>
              <a:t>-seconds.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--- Aren’t they atom or molecule (ions)? </a:t>
            </a:r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800" dirty="0" smtClean="0"/>
              <a:t> /  Their trail keeps its tube like shape with twisting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behavior by winds at upper altitude. </a:t>
            </a:r>
          </a:p>
          <a:p>
            <a:pPr marL="0" indent="0">
              <a:buNone/>
            </a:pPr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--- They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don’t disperse soon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like gas</a:t>
            </a:r>
            <a:r>
              <a:rPr kumimoji="1" lang="en-US" altLang="ja-JP" sz="2800" dirty="0" smtClean="0"/>
              <a:t>.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--- Their trail look like </a:t>
            </a:r>
            <a:r>
              <a:rPr lang="en-US" altLang="ja-JP" u="sng" dirty="0" smtClean="0">
                <a:solidFill>
                  <a:srgbClr val="FF0000"/>
                </a:solidFill>
              </a:rPr>
              <a:t>smoke</a:t>
            </a:r>
            <a:r>
              <a:rPr lang="en-US" altLang="ja-JP" sz="2800" dirty="0" smtClean="0"/>
              <a:t>.     </a:t>
            </a:r>
          </a:p>
          <a:p>
            <a:pPr marL="0" indent="0">
              <a:buNone/>
            </a:pPr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         </a:t>
            </a:r>
          </a:p>
          <a:p>
            <a:pPr marL="0" indent="0">
              <a:buNone/>
            </a:pPr>
            <a:endParaRPr kumimoji="1" lang="ja-JP" altLang="en-US" sz="2800" dirty="0"/>
          </a:p>
        </p:txBody>
      </p:sp>
      <p:sp>
        <p:nvSpPr>
          <p:cNvPr id="4" name="雲 3"/>
          <p:cNvSpPr/>
          <p:nvPr/>
        </p:nvSpPr>
        <p:spPr>
          <a:xfrm>
            <a:off x="1763688" y="5640409"/>
            <a:ext cx="1298293" cy="457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rgbClr val="FF0000"/>
                </a:solidFill>
              </a:rPr>
              <a:t>???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27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20080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Analysis of radiation life time factor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ja-JP" sz="2800" dirty="0" smtClean="0"/>
              <a:t> / Life time of chemical reaction of </a:t>
            </a:r>
            <a:r>
              <a:rPr lang="en-US" altLang="ja-JP" sz="2800" dirty="0" smtClean="0">
                <a:solidFill>
                  <a:srgbClr val="FF0000"/>
                </a:solidFill>
              </a:rPr>
              <a:t>gas spices</a:t>
            </a:r>
            <a:r>
              <a:rPr lang="en-US" altLang="ja-JP" sz="2800" dirty="0" smtClean="0"/>
              <a:t> are very short 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in order of around micro- or less than </a:t>
            </a:r>
            <a:r>
              <a:rPr lang="en-US" altLang="ja-JP" sz="2800" dirty="0" err="1" smtClean="0"/>
              <a:t>milli</a:t>
            </a:r>
            <a:r>
              <a:rPr lang="en-US" altLang="ja-JP" sz="2800" dirty="0" smtClean="0"/>
              <a:t>-seconds.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--- Aren’t they atom or molecule (ions)? </a:t>
            </a:r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800" dirty="0" smtClean="0"/>
              <a:t> /  Their trail keeps its tube like shape with twisting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behavior by winds at upper altitude. </a:t>
            </a:r>
          </a:p>
          <a:p>
            <a:pPr marL="0" indent="0">
              <a:buNone/>
            </a:pPr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--- They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don’t disperse soon</a:t>
            </a:r>
            <a:r>
              <a:rPr kumimoji="1" lang="en-US" altLang="ja-JP" sz="2800" dirty="0" smtClean="0"/>
              <a:t> like gas.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--- Their trail look like </a:t>
            </a:r>
            <a:r>
              <a:rPr lang="en-US" altLang="ja-JP" u="sng" dirty="0" smtClean="0">
                <a:solidFill>
                  <a:srgbClr val="FF0000"/>
                </a:solidFill>
              </a:rPr>
              <a:t>smoke</a:t>
            </a:r>
            <a:r>
              <a:rPr lang="en-US" altLang="ja-JP" sz="2800" dirty="0" smtClean="0"/>
              <a:t>.    </a:t>
            </a:r>
            <a:r>
              <a:rPr kumimoji="1" lang="en-US" altLang="ja-JP" sz="2800" dirty="0" smtClean="0"/>
              <a:t>  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   They must be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condensed phase</a:t>
            </a:r>
            <a:r>
              <a:rPr lang="en-US" altLang="ja-JP" sz="2800" dirty="0" smtClean="0"/>
              <a:t>,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micro cluster</a:t>
            </a:r>
            <a:r>
              <a:rPr lang="en-US" altLang="ja-JP" sz="2800" dirty="0" smtClean="0"/>
              <a:t> or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dust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5" name="爆発 1 4"/>
          <p:cNvSpPr/>
          <p:nvPr/>
        </p:nvSpPr>
        <p:spPr>
          <a:xfrm>
            <a:off x="611560" y="5383210"/>
            <a:ext cx="586761" cy="645492"/>
          </a:xfrm>
          <a:prstGeom prst="irregularSeal1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95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640960" cy="792088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US" altLang="ja-JP" sz="3000" dirty="0" smtClean="0"/>
              <a:t>Condensed phase generation at meteoroid ablation</a:t>
            </a:r>
            <a:endParaRPr kumimoji="1" lang="ja-JP" altLang="en-US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08512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solidFill>
                  <a:srgbClr val="0070C0"/>
                </a:solidFill>
              </a:rPr>
              <a:t>1.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  Condensation , recrystallization of vapor chemical spices from the meteoroid. </a:t>
            </a:r>
          </a:p>
          <a:p>
            <a:pPr marL="0" indent="0">
              <a:buNone/>
            </a:pPr>
            <a:r>
              <a:rPr kumimoji="1" lang="en-US" altLang="ja-JP" sz="2800" dirty="0" smtClean="0"/>
              <a:t>        : </a:t>
            </a:r>
            <a:r>
              <a:rPr kumimoji="1" lang="en-US" altLang="ja-JP" sz="2400" dirty="0" smtClean="0"/>
              <a:t>Nanotechnology produces sub-</a:t>
            </a:r>
            <a:r>
              <a:rPr kumimoji="1" lang="en-US" altLang="ja-JP" sz="2400" dirty="0" err="1" smtClean="0"/>
              <a:t>μm</a:t>
            </a:r>
            <a:r>
              <a:rPr kumimoji="1" lang="en-US" altLang="ja-JP" sz="2400" dirty="0" smtClean="0"/>
              <a:t> particles in vacuum  </a:t>
            </a:r>
          </a:p>
          <a:p>
            <a:r>
              <a:rPr lang="en-US" altLang="ja-JP" sz="2800" dirty="0" smtClean="0">
                <a:solidFill>
                  <a:srgbClr val="0070C0"/>
                </a:solidFill>
              </a:rPr>
              <a:t>2.  Slipping off and separation of non-melt </a:t>
            </a:r>
            <a:r>
              <a:rPr lang="en-US" altLang="ja-JP" sz="2800" dirty="0">
                <a:solidFill>
                  <a:srgbClr val="0070C0"/>
                </a:solidFill>
              </a:rPr>
              <a:t>m</a:t>
            </a:r>
            <a:r>
              <a:rPr lang="en-US" altLang="ja-JP" sz="2800" dirty="0" smtClean="0">
                <a:solidFill>
                  <a:srgbClr val="0070C0"/>
                </a:solidFill>
              </a:rPr>
              <a:t>ineral grains from meteoroid’s surface by ablation heat.</a:t>
            </a:r>
          </a:p>
          <a:p>
            <a:pPr marL="0" indent="0">
              <a:buNone/>
            </a:pPr>
            <a:r>
              <a:rPr lang="en-US" altLang="ja-JP" sz="2800" dirty="0" smtClean="0"/>
              <a:t>        : Loosely agglomerating grains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     --- A kind of fractal structure  : </a:t>
            </a:r>
            <a:r>
              <a:rPr lang="en-US" altLang="ja-JP" sz="2400" dirty="0" smtClean="0"/>
              <a:t>exp.; cosmic dust</a:t>
            </a:r>
            <a:r>
              <a:rPr lang="en-US" altLang="ja-JP" sz="2800" dirty="0" smtClean="0"/>
              <a:t>  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  “</a:t>
            </a:r>
            <a:r>
              <a:rPr lang="en-US" altLang="ja-JP" sz="2400" u="sng" dirty="0" smtClean="0"/>
              <a:t>Dust plasma</a:t>
            </a:r>
            <a:r>
              <a:rPr lang="en-US" altLang="ja-JP" sz="2400" dirty="0" smtClean="0"/>
              <a:t> by meteor radar echoes” by </a:t>
            </a:r>
            <a:r>
              <a:rPr lang="en-US" altLang="ja-JP" sz="2400" dirty="0" err="1" smtClean="0"/>
              <a:t>M.C.Kelly</a:t>
            </a:r>
            <a:r>
              <a:rPr lang="en-US" altLang="ja-JP" sz="2400" dirty="0" smtClean="0"/>
              <a:t> (2004)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07663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FFFF00"/>
          </a:solidFill>
          <a:ln>
            <a:solidFill>
              <a:srgbClr val="4A7EBB"/>
            </a:solidFill>
          </a:ln>
        </p:spPr>
        <p:txBody>
          <a:bodyPr>
            <a:normAutofit/>
          </a:bodyPr>
          <a:lstStyle/>
          <a:p>
            <a:r>
              <a:rPr kumimoji="1" lang="en-US" altLang="ja-JP" sz="3200" dirty="0" smtClean="0"/>
              <a:t>Light emission from small solid particles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  / Is it by their black body?</a:t>
            </a:r>
          </a:p>
          <a:p>
            <a:pPr marL="0" indent="0">
              <a:buNone/>
            </a:pPr>
            <a:r>
              <a:rPr lang="en-US" altLang="ja-JP" dirty="0" smtClean="0"/>
              <a:t>       </a:t>
            </a:r>
            <a:r>
              <a:rPr lang="en-US" altLang="ja-JP" sz="2800" dirty="0" smtClean="0"/>
              <a:t>No, they cannot emit light at low tempera-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</a:t>
            </a:r>
            <a:r>
              <a:rPr lang="en-US" altLang="ja-JP" sz="2800" dirty="0" err="1" smtClean="0"/>
              <a:t>ture</a:t>
            </a:r>
            <a:r>
              <a:rPr lang="en-US" altLang="ja-JP" sz="2800" dirty="0" smtClean="0"/>
              <a:t> like around 300K*.</a:t>
            </a:r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</a:t>
            </a:r>
            <a:r>
              <a:rPr lang="en-US" altLang="ja-JP" sz="2800" dirty="0" smtClean="0"/>
              <a:t> </a:t>
            </a:r>
            <a:r>
              <a:rPr lang="en-US" altLang="ja-JP" sz="2200" dirty="0" smtClean="0"/>
              <a:t>300K* : From “IR spectroscopy of persistent </a:t>
            </a:r>
            <a:r>
              <a:rPr lang="en-US" altLang="ja-JP" sz="2200" dirty="0" err="1" smtClean="0"/>
              <a:t>Leonids</a:t>
            </a:r>
            <a:r>
              <a:rPr lang="en-US" altLang="ja-JP" sz="2200" dirty="0" smtClean="0"/>
              <a:t> trains” </a:t>
            </a:r>
          </a:p>
          <a:p>
            <a:pPr marL="0" indent="0">
              <a:buNone/>
            </a:pPr>
            <a:r>
              <a:rPr lang="en-US" altLang="ja-JP" sz="2200" dirty="0" smtClean="0"/>
              <a:t>                       by R.W. Russell, G.S. </a:t>
            </a:r>
            <a:r>
              <a:rPr lang="en-US" altLang="ja-JP" sz="2200" dirty="0" err="1" smtClean="0"/>
              <a:t>Rossano</a:t>
            </a:r>
            <a:r>
              <a:rPr lang="en-US" altLang="ja-JP" sz="2200" dirty="0" smtClean="0"/>
              <a:t>, M.R. </a:t>
            </a:r>
            <a:r>
              <a:rPr lang="en-US" altLang="ja-JP" sz="2200" dirty="0" err="1" smtClean="0"/>
              <a:t>Chatelain</a:t>
            </a:r>
            <a:r>
              <a:rPr lang="en-US" altLang="ja-JP" sz="2200" dirty="0" smtClean="0"/>
              <a:t>, et al., 2001            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dirty="0" smtClean="0"/>
              <a:t>  / Then by a kind of </a:t>
            </a:r>
            <a:r>
              <a:rPr lang="en-US" altLang="ja-JP" dirty="0" err="1" smtClean="0"/>
              <a:t>luminessence</a:t>
            </a:r>
            <a:r>
              <a:rPr lang="en-US" altLang="ja-JP" dirty="0" smtClean="0"/>
              <a:t>?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</a:t>
            </a:r>
            <a:r>
              <a:rPr lang="en-US" altLang="ja-JP" sz="2800" dirty="0" smtClean="0"/>
              <a:t>Yes, they works at such low temperature,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and the lower temperature the longer    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emission lifetime.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17883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868</Words>
  <Application>Microsoft Office PowerPoint</Application>
  <PresentationFormat>画面に合わせる (4:3)</PresentationFormat>
  <Paragraphs>176</Paragraphs>
  <Slides>17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“A mechanism of long life emission of meteor persistent trails”                 Nagatoshi Nogami : IMO                                         Shinsuke Abe: Nihon univ.  Department                                                                        of Aerospace Engineering                                  2024.21 Sep.  IMC Kutná hora  </vt:lpstr>
      <vt:lpstr>PowerPoint プレゼンテーション</vt:lpstr>
      <vt:lpstr>PowerPoint プレゼンテーション</vt:lpstr>
      <vt:lpstr>Emission life time of meteorite trail</vt:lpstr>
      <vt:lpstr>Chemical species generated by meteoroid ablation</vt:lpstr>
      <vt:lpstr>Analysis of radiation life time factor</vt:lpstr>
      <vt:lpstr>Analysis of radiation life time factor</vt:lpstr>
      <vt:lpstr>Condensed phase generation at meteoroid ablation</vt:lpstr>
      <vt:lpstr>Light emission from small solid particles</vt:lpstr>
      <vt:lpstr>Luminescence and fluorescence</vt:lpstr>
      <vt:lpstr>Condensed state and photon emission </vt:lpstr>
      <vt:lpstr>Light emission from atoms or molucules and solids</vt:lpstr>
      <vt:lpstr>Thermoluminescence of meteoroid grains </vt:lpstr>
      <vt:lpstr>Configurational coodination model </vt:lpstr>
      <vt:lpstr>Defects and thermoluminescence</vt:lpstr>
      <vt:lpstr>Luminescence of a chondrule</vt:lpstr>
      <vt:lpstr>Conclusion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 mechanism of meteor persistent trail”                       Nagatoshi Nogami   IMO</dc:title>
  <dc:creator>famnogami</dc:creator>
  <cp:lastModifiedBy>famnogami</cp:lastModifiedBy>
  <cp:revision>66</cp:revision>
  <dcterms:created xsi:type="dcterms:W3CDTF">2024-04-05T00:47:45Z</dcterms:created>
  <dcterms:modified xsi:type="dcterms:W3CDTF">2024-09-10T15:20:12Z</dcterms:modified>
</cp:coreProperties>
</file>